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71" r:id="rId3"/>
    <p:sldId id="278" r:id="rId4"/>
    <p:sldId id="257" r:id="rId5"/>
    <p:sldId id="258" r:id="rId6"/>
    <p:sldId id="277" r:id="rId7"/>
    <p:sldId id="285" r:id="rId8"/>
    <p:sldId id="279" r:id="rId9"/>
    <p:sldId id="280" r:id="rId10"/>
    <p:sldId id="259" r:id="rId11"/>
    <p:sldId id="267" r:id="rId12"/>
    <p:sldId id="273" r:id="rId13"/>
    <p:sldId id="281" r:id="rId14"/>
    <p:sldId id="283" r:id="rId15"/>
    <p:sldId id="284" r:id="rId16"/>
    <p:sldId id="289" r:id="rId17"/>
    <p:sldId id="276" r:id="rId18"/>
    <p:sldId id="268" r:id="rId19"/>
    <p:sldId id="275" r:id="rId20"/>
    <p:sldId id="282" r:id="rId21"/>
    <p:sldId id="287" r:id="rId22"/>
    <p:sldId id="288" r:id="rId23"/>
    <p:sldId id="269" r:id="rId24"/>
  </p:sldIdLst>
  <p:sldSz cx="18288000" cy="10287000"/>
  <p:notesSz cx="6858000" cy="9144000"/>
  <p:embeddedFontLst>
    <p:embeddedFont>
      <p:font typeface="Poppins" panose="00000500000000000000" pitchFamily="2" charset="0"/>
      <p:regular r:id="rId26"/>
      <p:bold r:id="rId27"/>
      <p:italic r:id="rId28"/>
      <p:boldItalic r:id="rId29"/>
    </p:embeddedFont>
    <p:embeddedFont>
      <p:font typeface="Poppins Medium" panose="00000600000000000000" pitchFamily="2" charset="0"/>
      <p:regular r:id="rId30"/>
      <p:italic r:id="rId31"/>
    </p:embeddedFont>
    <p:embeddedFont>
      <p:font typeface="Poppins Ultra-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07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22" autoAdjust="0"/>
  </p:normalViewPr>
  <p:slideViewPr>
    <p:cSldViewPr>
      <p:cViewPr varScale="1">
        <p:scale>
          <a:sx n="51" d="100"/>
          <a:sy n="51" d="100"/>
        </p:scale>
        <p:origin x="45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7D810-79C0-432F-9BEF-A265B631079B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4416C0-6408-43B9-B6DF-743552D524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307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4416C0-6408-43B9-B6DF-743552D5245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485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2727F-04AF-5CD5-CBC5-9B3E3188E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210117-9F95-3CB0-1C90-312BC2AE4D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D6B7F1-8286-F004-23FC-38482AB7C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A51ED-ADB9-0F6E-BD1C-EDFEEE2279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4416C0-6408-43B9-B6DF-743552D5245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529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D3FCF-6ACF-4465-6142-FA1682B1D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293EA8-6E06-E6B2-13C3-476D2AE8D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C43900-8698-1DBF-02C8-DD5F664C5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BB86F-C0AD-11E0-95D4-A3713885D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4416C0-6408-43B9-B6DF-743552D5245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759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84517" y="-4377878"/>
            <a:ext cx="8680915" cy="8941017"/>
          </a:xfrm>
          <a:custGeom>
            <a:avLst/>
            <a:gdLst/>
            <a:ahLst/>
            <a:cxnLst/>
            <a:rect l="l" t="t" r="r" b="b"/>
            <a:pathLst>
              <a:path w="8680915" h="8941017">
                <a:moveTo>
                  <a:pt x="0" y="0"/>
                </a:moveTo>
                <a:lnTo>
                  <a:pt x="8680914" y="0"/>
                </a:lnTo>
                <a:lnTo>
                  <a:pt x="8680914" y="8941017"/>
                </a:lnTo>
                <a:lnTo>
                  <a:pt x="0" y="89410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337443" y="5978448"/>
            <a:ext cx="5832498" cy="6007254"/>
          </a:xfrm>
          <a:custGeom>
            <a:avLst/>
            <a:gdLst/>
            <a:ahLst/>
            <a:cxnLst/>
            <a:rect l="l" t="t" r="r" b="b"/>
            <a:pathLst>
              <a:path w="5832498" h="6007254">
                <a:moveTo>
                  <a:pt x="0" y="0"/>
                </a:moveTo>
                <a:lnTo>
                  <a:pt x="5832498" y="0"/>
                </a:lnTo>
                <a:lnTo>
                  <a:pt x="5832498" y="6007254"/>
                </a:lnTo>
                <a:lnTo>
                  <a:pt x="0" y="6007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3649795" y="5179588"/>
            <a:ext cx="11622214" cy="2204527"/>
          </a:xfrm>
          <a:custGeom>
            <a:avLst/>
            <a:gdLst/>
            <a:ahLst/>
            <a:cxnLst/>
            <a:rect l="l" t="t" r="r" b="b"/>
            <a:pathLst>
              <a:path w="11622214" h="2204527">
                <a:moveTo>
                  <a:pt x="0" y="0"/>
                </a:moveTo>
                <a:lnTo>
                  <a:pt x="11622214" y="0"/>
                </a:lnTo>
                <a:lnTo>
                  <a:pt x="11622214" y="2204528"/>
                </a:lnTo>
                <a:lnTo>
                  <a:pt x="0" y="22045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194" r="-4194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6" name="TextBox 6"/>
          <p:cNvSpPr txBox="1"/>
          <p:nvPr/>
        </p:nvSpPr>
        <p:spPr>
          <a:xfrm>
            <a:off x="2342138" y="3541183"/>
            <a:ext cx="14570338" cy="231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62"/>
              </a:lnSpc>
            </a:pPr>
            <a:r>
              <a:rPr lang="en-US" sz="13544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PET RETREAT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30000" y="6628524"/>
            <a:ext cx="8194613" cy="7555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11"/>
              </a:lnSpc>
            </a:pPr>
            <a:r>
              <a:rPr lang="en-US" sz="4436" dirty="0">
                <a:solidFill>
                  <a:srgbClr val="FFFFFF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One-Stop Pet Care Solution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D036D1A-EE5F-A8D8-DEA9-756B3C8BDF3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1734" t="10331" r="52236" b="55366"/>
          <a:stretch/>
        </p:blipFill>
        <p:spPr>
          <a:xfrm>
            <a:off x="7614323" y="1174620"/>
            <a:ext cx="3059353" cy="2588683"/>
          </a:xfrm>
          <a:prstGeom prst="rect">
            <a:avLst/>
          </a:prstGeom>
        </p:spPr>
      </p:pic>
      <p:sp>
        <p:nvSpPr>
          <p:cNvPr id="24" name="TextBox 2">
            <a:extLst>
              <a:ext uri="{FF2B5EF4-FFF2-40B4-BE49-F238E27FC236}">
                <a16:creationId xmlns:a16="http://schemas.microsoft.com/office/drawing/2014/main" id="{AE85F3A4-93F4-9C95-B8E5-4FE1700F8650}"/>
              </a:ext>
            </a:extLst>
          </p:cNvPr>
          <p:cNvSpPr txBox="1"/>
          <p:nvPr/>
        </p:nvSpPr>
        <p:spPr>
          <a:xfrm>
            <a:off x="3626749" y="8336891"/>
            <a:ext cx="5517252" cy="12495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endParaRPr lang="en-US" sz="4400" b="1" dirty="0">
              <a:solidFill>
                <a:srgbClr val="FFFFFF"/>
              </a:solidFill>
              <a:latin typeface="Poppins" panose="00000500000000000000" pitchFamily="2" charset="0"/>
              <a:ea typeface="Poppins Ultra-Bold"/>
              <a:cs typeface="Poppins" panose="00000500000000000000" pitchFamily="2" charset="0"/>
              <a:sym typeface="Poppins Ultra-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24970" y="341031"/>
            <a:ext cx="10894417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Market Opportunity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11717" y="3215037"/>
            <a:ext cx="7051108" cy="236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Poppins Medium" panose="00000600000000000000" pitchFamily="2" charset="0"/>
                <a:ea typeface="Poppins"/>
                <a:cs typeface="Poppins Medium" panose="00000600000000000000" pitchFamily="2" charset="0"/>
                <a:sym typeface="Poppins"/>
              </a:rPr>
              <a:t>Urban pet ownership is rising, increasing demand for premium services.</a:t>
            </a:r>
          </a:p>
          <a:p>
            <a:pPr algn="l">
              <a:lnSpc>
                <a:spcPts val="3080"/>
              </a:lnSpc>
            </a:pPr>
            <a:endParaRPr lang="en-US" sz="3200" dirty="0">
              <a:solidFill>
                <a:srgbClr val="FFFFFF"/>
              </a:solidFill>
              <a:latin typeface="Poppins Medium" panose="00000600000000000000" pitchFamily="2" charset="0"/>
              <a:ea typeface="Poppins"/>
              <a:cs typeface="Poppins Medium" panose="00000600000000000000" pitchFamily="2" charset="0"/>
              <a:sym typeface="Poppi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Poppins Medium" panose="00000600000000000000" pitchFamily="2" charset="0"/>
                <a:ea typeface="Poppins"/>
                <a:cs typeface="Poppins Medium" panose="00000600000000000000" pitchFamily="2" charset="0"/>
                <a:sym typeface="Poppins"/>
              </a:rPr>
              <a:t>Target Customers: Pet Owners</a:t>
            </a:r>
          </a:p>
        </p:txBody>
      </p:sp>
      <p:sp>
        <p:nvSpPr>
          <p:cNvPr id="7" name="AutoShape 7"/>
          <p:cNvSpPr/>
          <p:nvPr/>
        </p:nvSpPr>
        <p:spPr>
          <a:xfrm>
            <a:off x="3624970" y="6362700"/>
            <a:ext cx="465309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4" name="TextBox 14"/>
          <p:cNvSpPr txBox="1"/>
          <p:nvPr/>
        </p:nvSpPr>
        <p:spPr>
          <a:xfrm>
            <a:off x="10006348" y="3887731"/>
            <a:ext cx="3729816" cy="8671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IN" sz="5400" b="1" dirty="0">
                <a:solidFill>
                  <a:schemeClr val="bg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$3.5</a:t>
            </a:r>
            <a:r>
              <a:rPr lang="en-US" sz="50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Billion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84182" y="4711482"/>
            <a:ext cx="4974147" cy="426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Available Market in India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3790306" y="7135523"/>
            <a:ext cx="4107515" cy="1739437"/>
            <a:chOff x="0" y="0"/>
            <a:chExt cx="1215517" cy="51474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15517" cy="514743"/>
            </a:xfrm>
            <a:custGeom>
              <a:avLst/>
              <a:gdLst/>
              <a:ahLst/>
              <a:cxnLst/>
              <a:rect l="l" t="t" r="r" b="b"/>
              <a:pathLst>
                <a:path w="1215517" h="514743">
                  <a:moveTo>
                    <a:pt x="37696" y="0"/>
                  </a:moveTo>
                  <a:lnTo>
                    <a:pt x="1177821" y="0"/>
                  </a:lnTo>
                  <a:cubicBezTo>
                    <a:pt x="1198640" y="0"/>
                    <a:pt x="1215517" y="16877"/>
                    <a:pt x="1215517" y="37696"/>
                  </a:cubicBezTo>
                  <a:lnTo>
                    <a:pt x="1215517" y="477047"/>
                  </a:lnTo>
                  <a:cubicBezTo>
                    <a:pt x="1215517" y="497866"/>
                    <a:pt x="1198640" y="514743"/>
                    <a:pt x="1177821" y="514743"/>
                  </a:cubicBezTo>
                  <a:lnTo>
                    <a:pt x="37696" y="514743"/>
                  </a:lnTo>
                  <a:cubicBezTo>
                    <a:pt x="16877" y="514743"/>
                    <a:pt x="0" y="497866"/>
                    <a:pt x="0" y="477047"/>
                  </a:cubicBezTo>
                  <a:lnTo>
                    <a:pt x="0" y="37696"/>
                  </a:lnTo>
                  <a:cubicBezTo>
                    <a:pt x="0" y="16877"/>
                    <a:pt x="16877" y="0"/>
                    <a:pt x="37696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1215517" cy="581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3979156" y="7274992"/>
            <a:ext cx="3729816" cy="852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2500" b="1" dirty="0">
                <a:solidFill>
                  <a:schemeClr val="bg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Growing at </a:t>
            </a:r>
            <a:r>
              <a:rPr lang="en-US" sz="50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19%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857660" y="8141768"/>
            <a:ext cx="3972807" cy="42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CAGR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842329" y="-77547"/>
            <a:ext cx="6516000" cy="5508000"/>
            <a:chOff x="0" y="-66675"/>
            <a:chExt cx="1590547" cy="1584480"/>
          </a:xfrm>
        </p:grpSpPr>
        <p:sp>
          <p:nvSpPr>
            <p:cNvPr id="22" name="Freeform 22"/>
            <p:cNvSpPr/>
            <p:nvPr/>
          </p:nvSpPr>
          <p:spPr>
            <a:xfrm>
              <a:off x="375030" y="1003062"/>
              <a:ext cx="1215517" cy="514743"/>
            </a:xfrm>
            <a:custGeom>
              <a:avLst/>
              <a:gdLst/>
              <a:ahLst/>
              <a:cxnLst/>
              <a:rect l="l" t="t" r="r" b="b"/>
              <a:pathLst>
                <a:path w="1215517" h="514743">
                  <a:moveTo>
                    <a:pt x="37696" y="0"/>
                  </a:moveTo>
                  <a:lnTo>
                    <a:pt x="1177821" y="0"/>
                  </a:lnTo>
                  <a:cubicBezTo>
                    <a:pt x="1198640" y="0"/>
                    <a:pt x="1215517" y="16877"/>
                    <a:pt x="1215517" y="37696"/>
                  </a:cubicBezTo>
                  <a:lnTo>
                    <a:pt x="1215517" y="477047"/>
                  </a:lnTo>
                  <a:cubicBezTo>
                    <a:pt x="1215517" y="497866"/>
                    <a:pt x="1198640" y="514743"/>
                    <a:pt x="1177821" y="514743"/>
                  </a:cubicBezTo>
                  <a:lnTo>
                    <a:pt x="37696" y="514743"/>
                  </a:lnTo>
                  <a:cubicBezTo>
                    <a:pt x="16877" y="514743"/>
                    <a:pt x="0" y="497866"/>
                    <a:pt x="0" y="477047"/>
                  </a:cubicBezTo>
                  <a:lnTo>
                    <a:pt x="0" y="37696"/>
                  </a:lnTo>
                  <a:cubicBezTo>
                    <a:pt x="0" y="16877"/>
                    <a:pt x="16877" y="0"/>
                    <a:pt x="37696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66675"/>
              <a:ext cx="1215517" cy="581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 flipH="1">
            <a:off x="8640434" y="7979637"/>
            <a:ext cx="4114004" cy="4237271"/>
          </a:xfrm>
          <a:custGeom>
            <a:avLst/>
            <a:gdLst/>
            <a:ahLst/>
            <a:cxnLst/>
            <a:rect l="l" t="t" r="r" b="b"/>
            <a:pathLst>
              <a:path w="4114004" h="4237271">
                <a:moveTo>
                  <a:pt x="4114004" y="0"/>
                </a:moveTo>
                <a:lnTo>
                  <a:pt x="0" y="0"/>
                </a:lnTo>
                <a:lnTo>
                  <a:pt x="0" y="4237270"/>
                </a:lnTo>
                <a:lnTo>
                  <a:pt x="4114004" y="4237270"/>
                </a:lnTo>
                <a:lnTo>
                  <a:pt x="411400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7" name="AutoShape 27"/>
          <p:cNvSpPr/>
          <p:nvPr/>
        </p:nvSpPr>
        <p:spPr>
          <a:xfrm rot="-5400000">
            <a:off x="10608913" y="6721467"/>
            <a:ext cx="249611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8" name="AutoShape 28"/>
          <p:cNvSpPr/>
          <p:nvPr/>
        </p:nvSpPr>
        <p:spPr>
          <a:xfrm>
            <a:off x="11842777" y="7987382"/>
            <a:ext cx="1947536" cy="28575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29" name="Group 29"/>
          <p:cNvGrpSpPr/>
          <p:nvPr/>
        </p:nvGrpSpPr>
        <p:grpSpPr>
          <a:xfrm>
            <a:off x="1419395" y="-1300722"/>
            <a:ext cx="895166" cy="3444134"/>
            <a:chOff x="0" y="0"/>
            <a:chExt cx="235764" cy="90709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 flipH="1">
            <a:off x="14935200" y="-3086100"/>
            <a:ext cx="5280309" cy="5438521"/>
          </a:xfrm>
          <a:custGeom>
            <a:avLst/>
            <a:gdLst/>
            <a:ahLst/>
            <a:cxnLst/>
            <a:rect l="l" t="t" r="r" b="b"/>
            <a:pathLst>
              <a:path w="5280309" h="5438521">
                <a:moveTo>
                  <a:pt x="5280310" y="0"/>
                </a:moveTo>
                <a:lnTo>
                  <a:pt x="0" y="0"/>
                </a:lnTo>
                <a:lnTo>
                  <a:pt x="0" y="5438521"/>
                </a:lnTo>
                <a:lnTo>
                  <a:pt x="5280310" y="5438521"/>
                </a:lnTo>
                <a:lnTo>
                  <a:pt x="528031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3">
            <a:extLst>
              <a:ext uri="{FF2B5EF4-FFF2-40B4-BE49-F238E27FC236}">
                <a16:creationId xmlns:a16="http://schemas.microsoft.com/office/drawing/2014/main" id="{6BDBBC23-F769-C81A-52D8-686A754DBE15}"/>
              </a:ext>
            </a:extLst>
          </p:cNvPr>
          <p:cNvSpPr/>
          <p:nvPr/>
        </p:nvSpPr>
        <p:spPr>
          <a:xfrm flipH="1">
            <a:off x="-3103026" y="-2816691"/>
            <a:ext cx="6465893" cy="6659628"/>
          </a:xfrm>
          <a:custGeom>
            <a:avLst/>
            <a:gdLst/>
            <a:ahLst/>
            <a:cxnLst/>
            <a:rect l="l" t="t" r="r" b="b"/>
            <a:pathLst>
              <a:path w="6465893" h="6659628">
                <a:moveTo>
                  <a:pt x="6465893" y="0"/>
                </a:moveTo>
                <a:lnTo>
                  <a:pt x="0" y="0"/>
                </a:lnTo>
                <a:lnTo>
                  <a:pt x="0" y="6659628"/>
                </a:lnTo>
                <a:lnTo>
                  <a:pt x="6465893" y="6659628"/>
                </a:lnTo>
                <a:lnTo>
                  <a:pt x="64658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8" name="Freeform 2">
            <a:extLst>
              <a:ext uri="{FF2B5EF4-FFF2-40B4-BE49-F238E27FC236}">
                <a16:creationId xmlns:a16="http://schemas.microsoft.com/office/drawing/2014/main" id="{EC08E9AD-73BF-DBAE-5128-26D66C56076F}"/>
              </a:ext>
            </a:extLst>
          </p:cNvPr>
          <p:cNvSpPr/>
          <p:nvPr/>
        </p:nvSpPr>
        <p:spPr>
          <a:xfrm flipH="1">
            <a:off x="15087600" y="7447790"/>
            <a:ext cx="5816361" cy="5990634"/>
          </a:xfrm>
          <a:custGeom>
            <a:avLst/>
            <a:gdLst/>
            <a:ahLst/>
            <a:cxnLst/>
            <a:rect l="l" t="t" r="r" b="b"/>
            <a:pathLst>
              <a:path w="5816361" h="5990634">
                <a:moveTo>
                  <a:pt x="5816361" y="0"/>
                </a:moveTo>
                <a:lnTo>
                  <a:pt x="0" y="0"/>
                </a:lnTo>
                <a:lnTo>
                  <a:pt x="0" y="5990634"/>
                </a:lnTo>
                <a:lnTo>
                  <a:pt x="5816361" y="5990634"/>
                </a:lnTo>
                <a:lnTo>
                  <a:pt x="581636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0D9094B-82C1-BCCA-F9FF-708468FFE754}"/>
              </a:ext>
            </a:extLst>
          </p:cNvPr>
          <p:cNvSpPr txBox="1"/>
          <p:nvPr/>
        </p:nvSpPr>
        <p:spPr>
          <a:xfrm>
            <a:off x="3962400" y="685799"/>
            <a:ext cx="128580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Poppins Ultra-Bold" panose="020B0604020202020204" charset="0"/>
                <a:cs typeface="Poppins Ultra-Bold" panose="020B0604020202020204" charset="0"/>
              </a:rPr>
              <a:t>Competitive Landscape</a:t>
            </a:r>
          </a:p>
        </p:txBody>
      </p:sp>
      <p:sp>
        <p:nvSpPr>
          <p:cNvPr id="50" name="AutoShape 5">
            <a:extLst>
              <a:ext uri="{FF2B5EF4-FFF2-40B4-BE49-F238E27FC236}">
                <a16:creationId xmlns:a16="http://schemas.microsoft.com/office/drawing/2014/main" id="{0B4A4FC5-956D-D7D6-BEE8-5C8618724AB1}"/>
              </a:ext>
            </a:extLst>
          </p:cNvPr>
          <p:cNvSpPr/>
          <p:nvPr/>
        </p:nvSpPr>
        <p:spPr>
          <a:xfrm>
            <a:off x="990600" y="9639300"/>
            <a:ext cx="465309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792B382B-5540-A7CC-C037-02C182EB9C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114969"/>
              </p:ext>
            </p:extLst>
          </p:nvPr>
        </p:nvGraphicFramePr>
        <p:xfrm>
          <a:off x="3048000" y="2850964"/>
          <a:ext cx="13106400" cy="3111969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0369081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90036704"/>
                    </a:ext>
                  </a:extLst>
                </a:gridCol>
                <a:gridCol w="4978400">
                  <a:extLst>
                    <a:ext uri="{9D8B030D-6E8A-4147-A177-3AD203B41FA5}">
                      <a16:colId xmlns:a16="http://schemas.microsoft.com/office/drawing/2014/main" val="2633024651"/>
                    </a:ext>
                  </a:extLst>
                </a:gridCol>
              </a:tblGrid>
              <a:tr h="763003">
                <a:tc>
                  <a:txBody>
                    <a:bodyPr/>
                    <a:lstStyle/>
                    <a:p>
                      <a:pPr algn="ctr"/>
                      <a:r>
                        <a:rPr lang="en-IN" sz="2600" dirty="0">
                          <a:solidFill>
                            <a:schemeClr val="bg2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Competitors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600" dirty="0">
                          <a:solidFill>
                            <a:schemeClr val="bg2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Services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600" dirty="0">
                          <a:solidFill>
                            <a:schemeClr val="bg2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Weaknesses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477156"/>
                  </a:ext>
                </a:extLst>
              </a:tr>
              <a:tr h="76300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Standalone Clinics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Vet Care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 Grooming, Boarding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007477"/>
                  </a:ext>
                </a:extLst>
              </a:tr>
              <a:tr h="76300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Pet Hostels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Boarding Only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 Medical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4730474"/>
                  </a:ext>
                </a:extLst>
              </a:tr>
              <a:tr h="76300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Aggregators (e.g. FurCrew)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Service Listings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 Pet Taxi, Poor UX</a:t>
                      </a:r>
                      <a:endParaRPr lang="en-IN" sz="2400" dirty="0">
                        <a:solidFill>
                          <a:schemeClr val="tx1"/>
                        </a:solidFill>
                        <a:latin typeface="Poppins Medium" panose="00000600000000000000" pitchFamily="2" charset="0"/>
                        <a:cs typeface="Poppins Medium" panose="000006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4248917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1C11D0F8-A857-C464-C6D9-C52774F85985}"/>
              </a:ext>
            </a:extLst>
          </p:cNvPr>
          <p:cNvSpPr txBox="1"/>
          <p:nvPr/>
        </p:nvSpPr>
        <p:spPr>
          <a:xfrm>
            <a:off x="758531" y="6983076"/>
            <a:ext cx="16770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💡 </a:t>
            </a: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The Pet Retreat</a:t>
            </a:r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= </a:t>
            </a: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All-in-One Convenience + 24/7 Care + Real-Time Tracking</a:t>
            </a:r>
            <a:endParaRPr lang="en-IN" sz="3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3624970" y="8283956"/>
            <a:ext cx="465309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7410183" y="2020379"/>
            <a:ext cx="3429722" cy="3194143"/>
            <a:chOff x="0" y="0"/>
            <a:chExt cx="1014941" cy="94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56508" y="2020379"/>
            <a:ext cx="3429722" cy="3194143"/>
            <a:chOff x="0" y="0"/>
            <a:chExt cx="1014941" cy="9452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459280" y="2020379"/>
            <a:ext cx="3429722" cy="3194143"/>
            <a:chOff x="0" y="0"/>
            <a:chExt cx="1014941" cy="9452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97757" y="1807112"/>
            <a:ext cx="853914" cy="870954"/>
            <a:chOff x="0" y="0"/>
            <a:chExt cx="224899" cy="22938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239195" y="1807112"/>
            <a:ext cx="853914" cy="870954"/>
            <a:chOff x="0" y="0"/>
            <a:chExt cx="224899" cy="2293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300530" y="1807112"/>
            <a:ext cx="853914" cy="870954"/>
            <a:chOff x="0" y="0"/>
            <a:chExt cx="224899" cy="22938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Freeform 24"/>
          <p:cNvSpPr/>
          <p:nvPr/>
        </p:nvSpPr>
        <p:spPr>
          <a:xfrm>
            <a:off x="5808441" y="3071659"/>
            <a:ext cx="579531" cy="1091583"/>
          </a:xfrm>
          <a:custGeom>
            <a:avLst/>
            <a:gdLst/>
            <a:ahLst/>
            <a:cxnLst/>
            <a:rect l="l" t="t" r="r" b="b"/>
            <a:pathLst>
              <a:path w="579531" h="1091583">
                <a:moveTo>
                  <a:pt x="0" y="0"/>
                </a:moveTo>
                <a:lnTo>
                  <a:pt x="579531" y="0"/>
                </a:lnTo>
                <a:lnTo>
                  <a:pt x="579531" y="1091583"/>
                </a:lnTo>
                <a:lnTo>
                  <a:pt x="0" y="1091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8543750" y="7437819"/>
            <a:ext cx="7767789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Ultra-Bold"/>
                <a:ea typeface="Poppins Ultra-Bold"/>
                <a:cs typeface="Poppins Ultra-Bold"/>
                <a:sym typeface="Poppins Ultra-Bold"/>
              </a:rPr>
              <a:t>Our Vision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11887" y="8059485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44271" y="5434273"/>
            <a:ext cx="3454196" cy="774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Successful pilot in Pune</a:t>
            </a:r>
          </a:p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With 3-4 core services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7385709" y="5509797"/>
            <a:ext cx="3454196" cy="377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Expand to Tier 1 cities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430705" y="5509797"/>
            <a:ext cx="3454196" cy="1172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Establish as India’s leading integrated pet care service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42761" y="2855882"/>
            <a:ext cx="3257215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Short </a:t>
            </a: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285282" y="1928265"/>
            <a:ext cx="678863" cy="542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326721" y="1928265"/>
            <a:ext cx="678863" cy="542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383080" y="1928265"/>
            <a:ext cx="678863" cy="542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id="39" name="Freeform 39"/>
          <p:cNvSpPr/>
          <p:nvPr/>
        </p:nvSpPr>
        <p:spPr>
          <a:xfrm>
            <a:off x="11859827" y="3040605"/>
            <a:ext cx="579531" cy="1091583"/>
          </a:xfrm>
          <a:custGeom>
            <a:avLst/>
            <a:gdLst/>
            <a:ahLst/>
            <a:cxnLst/>
            <a:rect l="l" t="t" r="r" b="b"/>
            <a:pathLst>
              <a:path w="579531" h="1091583">
                <a:moveTo>
                  <a:pt x="0" y="0"/>
                </a:moveTo>
                <a:lnTo>
                  <a:pt x="579532" y="0"/>
                </a:lnTo>
                <a:lnTo>
                  <a:pt x="579532" y="1091583"/>
                </a:lnTo>
                <a:lnTo>
                  <a:pt x="0" y="1091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0" name="Group 40"/>
          <p:cNvGrpSpPr/>
          <p:nvPr/>
        </p:nvGrpSpPr>
        <p:grpSpPr>
          <a:xfrm rot="-5400000">
            <a:off x="17594041" y="6899723"/>
            <a:ext cx="895166" cy="2825617"/>
            <a:chOff x="0" y="0"/>
            <a:chExt cx="235764" cy="744196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235764" cy="744196"/>
            </a:xfrm>
            <a:custGeom>
              <a:avLst/>
              <a:gdLst/>
              <a:ahLst/>
              <a:cxnLst/>
              <a:rect l="l" t="t" r="r" b="b"/>
              <a:pathLst>
                <a:path w="235764" h="744196">
                  <a:moveTo>
                    <a:pt x="0" y="0"/>
                  </a:moveTo>
                  <a:lnTo>
                    <a:pt x="235764" y="0"/>
                  </a:lnTo>
                  <a:lnTo>
                    <a:pt x="235764" y="744196"/>
                  </a:lnTo>
                  <a:lnTo>
                    <a:pt x="0" y="744196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66675"/>
              <a:ext cx="235764" cy="8108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Freeform 43"/>
          <p:cNvSpPr/>
          <p:nvPr/>
        </p:nvSpPr>
        <p:spPr>
          <a:xfrm flipH="1">
            <a:off x="15325055" y="-1513211"/>
            <a:ext cx="3868489" cy="3984399"/>
          </a:xfrm>
          <a:custGeom>
            <a:avLst/>
            <a:gdLst/>
            <a:ahLst/>
            <a:cxnLst/>
            <a:rect l="l" t="t" r="r" b="b"/>
            <a:pathLst>
              <a:path w="3868489" h="3984399">
                <a:moveTo>
                  <a:pt x="3868490" y="0"/>
                </a:moveTo>
                <a:lnTo>
                  <a:pt x="0" y="0"/>
                </a:lnTo>
                <a:lnTo>
                  <a:pt x="0" y="3984399"/>
                </a:lnTo>
                <a:lnTo>
                  <a:pt x="3868490" y="3984399"/>
                </a:lnTo>
                <a:lnTo>
                  <a:pt x="386849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Freeform 44"/>
          <p:cNvSpPr/>
          <p:nvPr/>
        </p:nvSpPr>
        <p:spPr>
          <a:xfrm flipH="1">
            <a:off x="-861435" y="-757802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1"/>
                </a:lnTo>
                <a:lnTo>
                  <a:pt x="2913106" y="3000391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Freeform 45"/>
          <p:cNvSpPr/>
          <p:nvPr/>
        </p:nvSpPr>
        <p:spPr>
          <a:xfrm flipH="1">
            <a:off x="-710928" y="8451278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0"/>
                </a:lnTo>
                <a:lnTo>
                  <a:pt x="2913106" y="3000390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Freeform 46"/>
          <p:cNvSpPr/>
          <p:nvPr/>
        </p:nvSpPr>
        <p:spPr>
          <a:xfrm>
            <a:off x="-440" y="7062347"/>
            <a:ext cx="3224653" cy="3224653"/>
          </a:xfrm>
          <a:custGeom>
            <a:avLst/>
            <a:gdLst/>
            <a:ahLst/>
            <a:cxnLst/>
            <a:rect l="l" t="t" r="r" b="b"/>
            <a:pathLst>
              <a:path w="3224653" h="3224653">
                <a:moveTo>
                  <a:pt x="0" y="0"/>
                </a:moveTo>
                <a:lnTo>
                  <a:pt x="3224653" y="0"/>
                </a:lnTo>
                <a:lnTo>
                  <a:pt x="3224653" y="3224653"/>
                </a:lnTo>
                <a:lnTo>
                  <a:pt x="0" y="32246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TextBox 30">
            <a:extLst>
              <a:ext uri="{FF2B5EF4-FFF2-40B4-BE49-F238E27FC236}">
                <a16:creationId xmlns:a16="http://schemas.microsoft.com/office/drawing/2014/main" id="{661E4E1A-F940-3F3D-FBFD-6387B99C09BD}"/>
              </a:ext>
            </a:extLst>
          </p:cNvPr>
          <p:cNvSpPr txBox="1"/>
          <p:nvPr/>
        </p:nvSpPr>
        <p:spPr>
          <a:xfrm>
            <a:off x="7484199" y="2803509"/>
            <a:ext cx="3257215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Mid </a:t>
            </a: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1BF73CCF-A364-5AB0-9869-110FF320FE50}"/>
              </a:ext>
            </a:extLst>
          </p:cNvPr>
          <p:cNvSpPr txBox="1"/>
          <p:nvPr/>
        </p:nvSpPr>
        <p:spPr>
          <a:xfrm>
            <a:off x="13575260" y="2866476"/>
            <a:ext cx="3257215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Long </a:t>
            </a: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8A5D96-0A23-AC33-C6F8-C2E8F17B8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5">
            <a:extLst>
              <a:ext uri="{FF2B5EF4-FFF2-40B4-BE49-F238E27FC236}">
                <a16:creationId xmlns:a16="http://schemas.microsoft.com/office/drawing/2014/main" id="{AF4F2643-57AE-3E92-3CB7-44552CE0BA12}"/>
              </a:ext>
            </a:extLst>
          </p:cNvPr>
          <p:cNvSpPr txBox="1"/>
          <p:nvPr/>
        </p:nvSpPr>
        <p:spPr>
          <a:xfrm>
            <a:off x="4051514" y="8391870"/>
            <a:ext cx="11749999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Financial Projections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30074E27-CBBC-A840-23C9-521811B494B6}"/>
              </a:ext>
            </a:extLst>
          </p:cNvPr>
          <p:cNvSpPr txBox="1"/>
          <p:nvPr/>
        </p:nvSpPr>
        <p:spPr>
          <a:xfrm>
            <a:off x="1611887" y="8059485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grpSp>
        <p:nvGrpSpPr>
          <p:cNvPr id="40" name="Group 40">
            <a:extLst>
              <a:ext uri="{FF2B5EF4-FFF2-40B4-BE49-F238E27FC236}">
                <a16:creationId xmlns:a16="http://schemas.microsoft.com/office/drawing/2014/main" id="{1FA2B50B-549D-0B75-B0D7-C0BDAAC7A9A5}"/>
              </a:ext>
            </a:extLst>
          </p:cNvPr>
          <p:cNvGrpSpPr/>
          <p:nvPr/>
        </p:nvGrpSpPr>
        <p:grpSpPr>
          <a:xfrm rot="-5400000">
            <a:off x="17084723" y="7155885"/>
            <a:ext cx="1704891" cy="3123018"/>
            <a:chOff x="-213261" y="-66675"/>
            <a:chExt cx="449025" cy="822524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4BB2774F-553C-047F-A119-9DC86070D4B1}"/>
                </a:ext>
              </a:extLst>
            </p:cNvPr>
            <p:cNvSpPr/>
            <p:nvPr/>
          </p:nvSpPr>
          <p:spPr>
            <a:xfrm>
              <a:off x="-213261" y="11653"/>
              <a:ext cx="235764" cy="744196"/>
            </a:xfrm>
            <a:custGeom>
              <a:avLst/>
              <a:gdLst/>
              <a:ahLst/>
              <a:cxnLst/>
              <a:rect l="l" t="t" r="r" b="b"/>
              <a:pathLst>
                <a:path w="235764" h="744196">
                  <a:moveTo>
                    <a:pt x="0" y="0"/>
                  </a:moveTo>
                  <a:lnTo>
                    <a:pt x="235764" y="0"/>
                  </a:lnTo>
                  <a:lnTo>
                    <a:pt x="235764" y="744196"/>
                  </a:lnTo>
                  <a:lnTo>
                    <a:pt x="0" y="744196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82ECFA7E-1BDF-722E-6E5F-492539179052}"/>
                </a:ext>
              </a:extLst>
            </p:cNvPr>
            <p:cNvSpPr txBox="1"/>
            <p:nvPr/>
          </p:nvSpPr>
          <p:spPr>
            <a:xfrm>
              <a:off x="0" y="-66675"/>
              <a:ext cx="235764" cy="8108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Freeform 43">
            <a:extLst>
              <a:ext uri="{FF2B5EF4-FFF2-40B4-BE49-F238E27FC236}">
                <a16:creationId xmlns:a16="http://schemas.microsoft.com/office/drawing/2014/main" id="{CBCCEA36-D3B8-5D65-7C02-178EE624FABA}"/>
              </a:ext>
            </a:extLst>
          </p:cNvPr>
          <p:cNvSpPr/>
          <p:nvPr/>
        </p:nvSpPr>
        <p:spPr>
          <a:xfrm flipH="1">
            <a:off x="15325055" y="-1513211"/>
            <a:ext cx="3868489" cy="3984399"/>
          </a:xfrm>
          <a:custGeom>
            <a:avLst/>
            <a:gdLst/>
            <a:ahLst/>
            <a:cxnLst/>
            <a:rect l="l" t="t" r="r" b="b"/>
            <a:pathLst>
              <a:path w="3868489" h="3984399">
                <a:moveTo>
                  <a:pt x="3868490" y="0"/>
                </a:moveTo>
                <a:lnTo>
                  <a:pt x="0" y="0"/>
                </a:lnTo>
                <a:lnTo>
                  <a:pt x="0" y="3984399"/>
                </a:lnTo>
                <a:lnTo>
                  <a:pt x="3868490" y="3984399"/>
                </a:lnTo>
                <a:lnTo>
                  <a:pt x="386849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Freeform 44">
            <a:extLst>
              <a:ext uri="{FF2B5EF4-FFF2-40B4-BE49-F238E27FC236}">
                <a16:creationId xmlns:a16="http://schemas.microsoft.com/office/drawing/2014/main" id="{E5271D8F-E8AD-094A-5A41-D78E71A6B1B6}"/>
              </a:ext>
            </a:extLst>
          </p:cNvPr>
          <p:cNvSpPr/>
          <p:nvPr/>
        </p:nvSpPr>
        <p:spPr>
          <a:xfrm flipH="1">
            <a:off x="-861435" y="-757802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1"/>
                </a:lnTo>
                <a:lnTo>
                  <a:pt x="2913106" y="3000391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Freeform 45">
            <a:extLst>
              <a:ext uri="{FF2B5EF4-FFF2-40B4-BE49-F238E27FC236}">
                <a16:creationId xmlns:a16="http://schemas.microsoft.com/office/drawing/2014/main" id="{21570F9B-94B8-3D13-4FB4-9B6058247688}"/>
              </a:ext>
            </a:extLst>
          </p:cNvPr>
          <p:cNvSpPr/>
          <p:nvPr/>
        </p:nvSpPr>
        <p:spPr>
          <a:xfrm flipH="1">
            <a:off x="-710928" y="8451278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0"/>
                </a:lnTo>
                <a:lnTo>
                  <a:pt x="2913106" y="3000390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Freeform 46">
            <a:extLst>
              <a:ext uri="{FF2B5EF4-FFF2-40B4-BE49-F238E27FC236}">
                <a16:creationId xmlns:a16="http://schemas.microsoft.com/office/drawing/2014/main" id="{51404833-05DE-DB14-502D-5643E8ECF41C}"/>
              </a:ext>
            </a:extLst>
          </p:cNvPr>
          <p:cNvSpPr/>
          <p:nvPr/>
        </p:nvSpPr>
        <p:spPr>
          <a:xfrm>
            <a:off x="-440" y="7062347"/>
            <a:ext cx="3224653" cy="3224653"/>
          </a:xfrm>
          <a:custGeom>
            <a:avLst/>
            <a:gdLst/>
            <a:ahLst/>
            <a:cxnLst/>
            <a:rect l="l" t="t" r="r" b="b"/>
            <a:pathLst>
              <a:path w="3224653" h="3224653">
                <a:moveTo>
                  <a:pt x="0" y="0"/>
                </a:moveTo>
                <a:lnTo>
                  <a:pt x="3224653" y="0"/>
                </a:lnTo>
                <a:lnTo>
                  <a:pt x="3224653" y="3224653"/>
                </a:lnTo>
                <a:lnTo>
                  <a:pt x="0" y="32246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48B2D-B460-9A29-C661-2717129A0B2E}"/>
              </a:ext>
            </a:extLst>
          </p:cNvPr>
          <p:cNvSpPr txBox="1"/>
          <p:nvPr/>
        </p:nvSpPr>
        <p:spPr>
          <a:xfrm>
            <a:off x="1143000" y="2753901"/>
            <a:ext cx="15849600" cy="4551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Revenue: ₹12-20 lakh</a:t>
            </a:r>
          </a:p>
          <a:p>
            <a:pPr>
              <a:lnSpc>
                <a:spcPct val="150000"/>
              </a:lnSpc>
              <a:buNone/>
            </a:pPr>
            <a:r>
              <a:rPr lang="en-IN" sz="2800" b="1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Unit Economics:</a:t>
            </a:r>
            <a:endParaRPr lang="en-IN" sz="2800" i="1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Veterinary Services: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₹3-4L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(5-10 consultations/day @ ₹500-1100)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Boarding &amp; Daycare: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₹2-3L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(8-12 pets/day @ ₹500/night)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Grooming &amp; Hygiene: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₹1.5-2L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(11-13 pets/day @ ₹500/session)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Retail Store: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₹1-2L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(Basic pet food &amp; accessories)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Taxi: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₹0.5-1L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(5-10 trips/day @ ₹300 </a:t>
            </a:r>
            <a:r>
              <a:rPr lang="en-IN" sz="2800" i="1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avg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/trip)</a:t>
            </a:r>
          </a:p>
        </p:txBody>
      </p:sp>
      <p:grpSp>
        <p:nvGrpSpPr>
          <p:cNvPr id="35" name="Group 15">
            <a:extLst>
              <a:ext uri="{FF2B5EF4-FFF2-40B4-BE49-F238E27FC236}">
                <a16:creationId xmlns:a16="http://schemas.microsoft.com/office/drawing/2014/main" id="{9ECFE159-9E92-332E-CDD2-2764316EBF91}"/>
              </a:ext>
            </a:extLst>
          </p:cNvPr>
          <p:cNvGrpSpPr/>
          <p:nvPr/>
        </p:nvGrpSpPr>
        <p:grpSpPr>
          <a:xfrm>
            <a:off x="2412181" y="457458"/>
            <a:ext cx="1242010" cy="1207624"/>
            <a:chOff x="0" y="0"/>
            <a:chExt cx="224899" cy="229387"/>
          </a:xfrm>
        </p:grpSpPr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FB400B3A-DE38-664A-AC61-38614EE8B35D}"/>
                </a:ext>
              </a:extLst>
            </p:cNvPr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TextBox 17">
              <a:extLst>
                <a:ext uri="{FF2B5EF4-FFF2-40B4-BE49-F238E27FC236}">
                  <a16:creationId xmlns:a16="http://schemas.microsoft.com/office/drawing/2014/main" id="{2E23EACE-FCA4-C720-0ABA-9AE16862CEBF}"/>
                </a:ext>
              </a:extLst>
            </p:cNvPr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8" name="Freeform 24">
            <a:extLst>
              <a:ext uri="{FF2B5EF4-FFF2-40B4-BE49-F238E27FC236}">
                <a16:creationId xmlns:a16="http://schemas.microsoft.com/office/drawing/2014/main" id="{171E8061-1411-CEF9-5971-B32B829786A1}"/>
              </a:ext>
            </a:extLst>
          </p:cNvPr>
          <p:cNvSpPr/>
          <p:nvPr/>
        </p:nvSpPr>
        <p:spPr>
          <a:xfrm>
            <a:off x="10744200" y="553238"/>
            <a:ext cx="579531" cy="1091583"/>
          </a:xfrm>
          <a:custGeom>
            <a:avLst/>
            <a:gdLst/>
            <a:ahLst/>
            <a:cxnLst/>
            <a:rect l="l" t="t" r="r" b="b"/>
            <a:pathLst>
              <a:path w="579531" h="1091583">
                <a:moveTo>
                  <a:pt x="0" y="0"/>
                </a:moveTo>
                <a:lnTo>
                  <a:pt x="579531" y="0"/>
                </a:lnTo>
                <a:lnTo>
                  <a:pt x="579531" y="1091583"/>
                </a:lnTo>
                <a:lnTo>
                  <a:pt x="0" y="10915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TextBox 30">
            <a:extLst>
              <a:ext uri="{FF2B5EF4-FFF2-40B4-BE49-F238E27FC236}">
                <a16:creationId xmlns:a16="http://schemas.microsoft.com/office/drawing/2014/main" id="{E48529D9-7B0E-3D13-1B09-DAE1F1EFFAC6}"/>
              </a:ext>
            </a:extLst>
          </p:cNvPr>
          <p:cNvSpPr txBox="1"/>
          <p:nvPr/>
        </p:nvSpPr>
        <p:spPr>
          <a:xfrm>
            <a:off x="3396904" y="717754"/>
            <a:ext cx="7542683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Short </a:t>
            </a:r>
            <a:r>
              <a:rPr lang="en-US" sz="54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 (0-1 yr)</a:t>
            </a:r>
          </a:p>
        </p:txBody>
      </p:sp>
      <p:sp>
        <p:nvSpPr>
          <p:cNvPr id="50" name="TextBox 31">
            <a:extLst>
              <a:ext uri="{FF2B5EF4-FFF2-40B4-BE49-F238E27FC236}">
                <a16:creationId xmlns:a16="http://schemas.microsoft.com/office/drawing/2014/main" id="{B81F2EF6-D0C0-03D5-CBE3-7544652D6AE1}"/>
              </a:ext>
            </a:extLst>
          </p:cNvPr>
          <p:cNvSpPr txBox="1"/>
          <p:nvPr/>
        </p:nvSpPr>
        <p:spPr>
          <a:xfrm>
            <a:off x="2597463" y="805652"/>
            <a:ext cx="871446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grpSp>
        <p:nvGrpSpPr>
          <p:cNvPr id="51" name="Group 9">
            <a:extLst>
              <a:ext uri="{FF2B5EF4-FFF2-40B4-BE49-F238E27FC236}">
                <a16:creationId xmlns:a16="http://schemas.microsoft.com/office/drawing/2014/main" id="{29AD4D07-BD37-2ACD-32BD-A9DB94FF253A}"/>
              </a:ext>
            </a:extLst>
          </p:cNvPr>
          <p:cNvGrpSpPr/>
          <p:nvPr/>
        </p:nvGrpSpPr>
        <p:grpSpPr>
          <a:xfrm>
            <a:off x="2121710" y="159291"/>
            <a:ext cx="9689290" cy="1897584"/>
            <a:chOff x="0" y="0"/>
            <a:chExt cx="1014941" cy="945228"/>
          </a:xfrm>
        </p:grpSpPr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82A7F925-A303-C3B3-12CC-CF2D359E56CA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TextBox 11">
              <a:extLst>
                <a:ext uri="{FF2B5EF4-FFF2-40B4-BE49-F238E27FC236}">
                  <a16:creationId xmlns:a16="http://schemas.microsoft.com/office/drawing/2014/main" id="{556356D4-EC5F-9912-FC66-1DB31B63DE52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092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A514A0-0036-4098-F2B5-74975C95A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9">
            <a:extLst>
              <a:ext uri="{FF2B5EF4-FFF2-40B4-BE49-F238E27FC236}">
                <a16:creationId xmlns:a16="http://schemas.microsoft.com/office/drawing/2014/main" id="{0BA7D464-921E-1A0C-4B94-C2A71F932190}"/>
              </a:ext>
            </a:extLst>
          </p:cNvPr>
          <p:cNvGrpSpPr/>
          <p:nvPr/>
        </p:nvGrpSpPr>
        <p:grpSpPr>
          <a:xfrm>
            <a:off x="2121710" y="159291"/>
            <a:ext cx="9689290" cy="1897584"/>
            <a:chOff x="0" y="0"/>
            <a:chExt cx="1014941" cy="945228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9981B54-AEF1-BAE7-D571-F99E6677DEB8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0289EE6D-4F52-9AA4-B7CB-3AA6275C993B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B36AD132-7275-CBE2-5B1A-69E203B72B72}"/>
              </a:ext>
            </a:extLst>
          </p:cNvPr>
          <p:cNvGrpSpPr/>
          <p:nvPr/>
        </p:nvGrpSpPr>
        <p:grpSpPr>
          <a:xfrm>
            <a:off x="2412181" y="457458"/>
            <a:ext cx="1242010" cy="1207624"/>
            <a:chOff x="0" y="0"/>
            <a:chExt cx="224899" cy="229387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062D2AC-7917-9F16-5142-50ADEB6E0426}"/>
                </a:ext>
              </a:extLst>
            </p:cNvPr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3D0E386D-2108-291E-5105-555645DB1F7A}"/>
                </a:ext>
              </a:extLst>
            </p:cNvPr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Freeform 24">
            <a:extLst>
              <a:ext uri="{FF2B5EF4-FFF2-40B4-BE49-F238E27FC236}">
                <a16:creationId xmlns:a16="http://schemas.microsoft.com/office/drawing/2014/main" id="{30B6D764-37E0-B17B-176B-C5323470642B}"/>
              </a:ext>
            </a:extLst>
          </p:cNvPr>
          <p:cNvSpPr/>
          <p:nvPr/>
        </p:nvSpPr>
        <p:spPr>
          <a:xfrm>
            <a:off x="10744200" y="553238"/>
            <a:ext cx="579531" cy="1091583"/>
          </a:xfrm>
          <a:custGeom>
            <a:avLst/>
            <a:gdLst/>
            <a:ahLst/>
            <a:cxnLst/>
            <a:rect l="l" t="t" r="r" b="b"/>
            <a:pathLst>
              <a:path w="579531" h="1091583">
                <a:moveTo>
                  <a:pt x="0" y="0"/>
                </a:moveTo>
                <a:lnTo>
                  <a:pt x="579531" y="0"/>
                </a:lnTo>
                <a:lnTo>
                  <a:pt x="579531" y="1091583"/>
                </a:lnTo>
                <a:lnTo>
                  <a:pt x="0" y="1091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9D7DD8A1-36B9-3530-CB68-4ED099D0ED43}"/>
              </a:ext>
            </a:extLst>
          </p:cNvPr>
          <p:cNvSpPr txBox="1"/>
          <p:nvPr/>
        </p:nvSpPr>
        <p:spPr>
          <a:xfrm>
            <a:off x="4058884" y="8462350"/>
            <a:ext cx="11749999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Financial Projections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D39CFA47-1CD4-55C1-FA32-59B3E4C43B31}"/>
              </a:ext>
            </a:extLst>
          </p:cNvPr>
          <p:cNvSpPr txBox="1"/>
          <p:nvPr/>
        </p:nvSpPr>
        <p:spPr>
          <a:xfrm>
            <a:off x="1611887" y="8059485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C6047103-D612-9EEF-1B44-8E49CAC8EC57}"/>
              </a:ext>
            </a:extLst>
          </p:cNvPr>
          <p:cNvSpPr txBox="1"/>
          <p:nvPr/>
        </p:nvSpPr>
        <p:spPr>
          <a:xfrm>
            <a:off x="3396904" y="717754"/>
            <a:ext cx="7542683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Short </a:t>
            </a:r>
            <a:r>
              <a:rPr lang="en-US" sz="54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 (0-1 yr)</a:t>
            </a: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317F9BA0-6AA9-A9BB-8B42-BA868EE82145}"/>
              </a:ext>
            </a:extLst>
          </p:cNvPr>
          <p:cNvSpPr txBox="1"/>
          <p:nvPr/>
        </p:nvSpPr>
        <p:spPr>
          <a:xfrm>
            <a:off x="2597463" y="805652"/>
            <a:ext cx="871446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grpSp>
        <p:nvGrpSpPr>
          <p:cNvPr id="40" name="Group 40">
            <a:extLst>
              <a:ext uri="{FF2B5EF4-FFF2-40B4-BE49-F238E27FC236}">
                <a16:creationId xmlns:a16="http://schemas.microsoft.com/office/drawing/2014/main" id="{7F069601-AEE3-F427-3D46-38EFC185BF1E}"/>
              </a:ext>
            </a:extLst>
          </p:cNvPr>
          <p:cNvGrpSpPr/>
          <p:nvPr/>
        </p:nvGrpSpPr>
        <p:grpSpPr>
          <a:xfrm rot="-5400000">
            <a:off x="17653026" y="7808789"/>
            <a:ext cx="895166" cy="2825617"/>
            <a:chOff x="0" y="0"/>
            <a:chExt cx="235764" cy="744196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BC2CDB-C909-FCF8-4F97-0A240CC2B3A3}"/>
                </a:ext>
              </a:extLst>
            </p:cNvPr>
            <p:cNvSpPr/>
            <p:nvPr/>
          </p:nvSpPr>
          <p:spPr>
            <a:xfrm>
              <a:off x="0" y="0"/>
              <a:ext cx="235764" cy="744196"/>
            </a:xfrm>
            <a:custGeom>
              <a:avLst/>
              <a:gdLst/>
              <a:ahLst/>
              <a:cxnLst/>
              <a:rect l="l" t="t" r="r" b="b"/>
              <a:pathLst>
                <a:path w="235764" h="744196">
                  <a:moveTo>
                    <a:pt x="0" y="0"/>
                  </a:moveTo>
                  <a:lnTo>
                    <a:pt x="235764" y="0"/>
                  </a:lnTo>
                  <a:lnTo>
                    <a:pt x="235764" y="744196"/>
                  </a:lnTo>
                  <a:lnTo>
                    <a:pt x="0" y="744196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BD430443-AAE2-16FE-82AC-2E2925E2BB53}"/>
                </a:ext>
              </a:extLst>
            </p:cNvPr>
            <p:cNvSpPr txBox="1"/>
            <p:nvPr/>
          </p:nvSpPr>
          <p:spPr>
            <a:xfrm>
              <a:off x="0" y="-66675"/>
              <a:ext cx="235764" cy="8108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Freeform 43">
            <a:extLst>
              <a:ext uri="{FF2B5EF4-FFF2-40B4-BE49-F238E27FC236}">
                <a16:creationId xmlns:a16="http://schemas.microsoft.com/office/drawing/2014/main" id="{0DA37F85-00DB-FA16-2069-3C17AC91853D}"/>
              </a:ext>
            </a:extLst>
          </p:cNvPr>
          <p:cNvSpPr/>
          <p:nvPr/>
        </p:nvSpPr>
        <p:spPr>
          <a:xfrm flipH="1">
            <a:off x="15325055" y="-1513211"/>
            <a:ext cx="3868489" cy="3984399"/>
          </a:xfrm>
          <a:custGeom>
            <a:avLst/>
            <a:gdLst/>
            <a:ahLst/>
            <a:cxnLst/>
            <a:rect l="l" t="t" r="r" b="b"/>
            <a:pathLst>
              <a:path w="3868489" h="3984399">
                <a:moveTo>
                  <a:pt x="3868490" y="0"/>
                </a:moveTo>
                <a:lnTo>
                  <a:pt x="0" y="0"/>
                </a:lnTo>
                <a:lnTo>
                  <a:pt x="0" y="3984399"/>
                </a:lnTo>
                <a:lnTo>
                  <a:pt x="3868490" y="3984399"/>
                </a:lnTo>
                <a:lnTo>
                  <a:pt x="386849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Freeform 44">
            <a:extLst>
              <a:ext uri="{FF2B5EF4-FFF2-40B4-BE49-F238E27FC236}">
                <a16:creationId xmlns:a16="http://schemas.microsoft.com/office/drawing/2014/main" id="{7B0018F8-4A4D-5CE0-DC32-7C6B091717F0}"/>
              </a:ext>
            </a:extLst>
          </p:cNvPr>
          <p:cNvSpPr/>
          <p:nvPr/>
        </p:nvSpPr>
        <p:spPr>
          <a:xfrm flipH="1">
            <a:off x="-861435" y="-757802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1"/>
                </a:lnTo>
                <a:lnTo>
                  <a:pt x="2913106" y="3000391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Freeform 45">
            <a:extLst>
              <a:ext uri="{FF2B5EF4-FFF2-40B4-BE49-F238E27FC236}">
                <a16:creationId xmlns:a16="http://schemas.microsoft.com/office/drawing/2014/main" id="{170EAB9E-EC6D-DD0A-B840-ABB97961AF0C}"/>
              </a:ext>
            </a:extLst>
          </p:cNvPr>
          <p:cNvSpPr/>
          <p:nvPr/>
        </p:nvSpPr>
        <p:spPr>
          <a:xfrm flipH="1">
            <a:off x="-710928" y="8451278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0"/>
                </a:lnTo>
                <a:lnTo>
                  <a:pt x="2913106" y="3000390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Freeform 46">
            <a:extLst>
              <a:ext uri="{FF2B5EF4-FFF2-40B4-BE49-F238E27FC236}">
                <a16:creationId xmlns:a16="http://schemas.microsoft.com/office/drawing/2014/main" id="{9141CD11-BFCF-A468-E93A-08C637161E0C}"/>
              </a:ext>
            </a:extLst>
          </p:cNvPr>
          <p:cNvSpPr/>
          <p:nvPr/>
        </p:nvSpPr>
        <p:spPr>
          <a:xfrm>
            <a:off x="-440" y="7062347"/>
            <a:ext cx="3224653" cy="3224653"/>
          </a:xfrm>
          <a:custGeom>
            <a:avLst/>
            <a:gdLst/>
            <a:ahLst/>
            <a:cxnLst/>
            <a:rect l="l" t="t" r="r" b="b"/>
            <a:pathLst>
              <a:path w="3224653" h="3224653">
                <a:moveTo>
                  <a:pt x="0" y="0"/>
                </a:moveTo>
                <a:lnTo>
                  <a:pt x="3224653" y="0"/>
                </a:lnTo>
                <a:lnTo>
                  <a:pt x="3224653" y="3224653"/>
                </a:lnTo>
                <a:lnTo>
                  <a:pt x="0" y="32246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32B637-B176-E29D-992C-887C8D76F911}"/>
              </a:ext>
            </a:extLst>
          </p:cNvPr>
          <p:cNvSpPr txBox="1"/>
          <p:nvPr/>
        </p:nvSpPr>
        <p:spPr>
          <a:xfrm>
            <a:off x="1143000" y="2753901"/>
            <a:ext cx="15849600" cy="627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CAPEX : ₹25-30 lakh</a:t>
            </a:r>
            <a:endParaRPr lang="en-IN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Facility Setup &amp; Rent: ₹5-7L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Equipment &amp; Medical Supplies: ₹7-10L</a:t>
            </a:r>
          </a:p>
          <a:p>
            <a:pPr>
              <a:lnSpc>
                <a:spcPct val="150000"/>
              </a:lnSpc>
            </a:pPr>
            <a:r>
              <a:rPr lang="en-IN" sz="2800" b="1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OPEX: 4-6 lakh/month</a:t>
            </a:r>
            <a:endParaRPr lang="en-IN" sz="2800" b="1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Salaries: ₹2-3L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(3-5 employees @ ₹15-25k/month)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Marketing &amp; Branding: ₹50k-1L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(Ads, partnerships)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Miscellaneous: ₹1-2L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(Utilities, insurance, admin, fuel)</a:t>
            </a:r>
            <a:endParaRPr lang="en-IN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5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Net Loss: (₹10 to ₹20 lakh)</a:t>
            </a:r>
            <a:r>
              <a:rPr lang="en-US" sz="25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US" sz="25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(Expected loss due to high setup costs; focus on customer acquisition.)</a:t>
            </a:r>
            <a:endParaRPr lang="en-US" sz="25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  <a:buNone/>
            </a:pPr>
            <a:endParaRPr lang="en-IN" sz="24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grpSp>
        <p:nvGrpSpPr>
          <p:cNvPr id="2" name="Group 9">
            <a:extLst>
              <a:ext uri="{FF2B5EF4-FFF2-40B4-BE49-F238E27FC236}">
                <a16:creationId xmlns:a16="http://schemas.microsoft.com/office/drawing/2014/main" id="{873E669A-3B52-968E-2C29-27C96466D627}"/>
              </a:ext>
            </a:extLst>
          </p:cNvPr>
          <p:cNvGrpSpPr/>
          <p:nvPr/>
        </p:nvGrpSpPr>
        <p:grpSpPr>
          <a:xfrm>
            <a:off x="1143000" y="2794942"/>
            <a:ext cx="3968554" cy="650864"/>
            <a:chOff x="0" y="0"/>
            <a:chExt cx="1014941" cy="945228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A6DDC2B3-AFDC-8FD8-804B-FA2365DDA325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11">
              <a:extLst>
                <a:ext uri="{FF2B5EF4-FFF2-40B4-BE49-F238E27FC236}">
                  <a16:creationId xmlns:a16="http://schemas.microsoft.com/office/drawing/2014/main" id="{3C78FCDB-AB81-84A9-C320-40099B7056FC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9">
            <a:extLst>
              <a:ext uri="{FF2B5EF4-FFF2-40B4-BE49-F238E27FC236}">
                <a16:creationId xmlns:a16="http://schemas.microsoft.com/office/drawing/2014/main" id="{922E0A22-8D0D-CB78-DFEB-FDF814C560D4}"/>
              </a:ext>
            </a:extLst>
          </p:cNvPr>
          <p:cNvGrpSpPr/>
          <p:nvPr/>
        </p:nvGrpSpPr>
        <p:grpSpPr>
          <a:xfrm>
            <a:off x="1115960" y="4583797"/>
            <a:ext cx="4321279" cy="885135"/>
            <a:chOff x="0" y="-66675"/>
            <a:chExt cx="1021332" cy="1285452"/>
          </a:xfrm>
        </p:grpSpPr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DDAF23C-F079-2963-02DD-1C90D3CB2D96}"/>
                </a:ext>
              </a:extLst>
            </p:cNvPr>
            <p:cNvSpPr/>
            <p:nvPr/>
          </p:nvSpPr>
          <p:spPr>
            <a:xfrm>
              <a:off x="6391" y="273549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TextBox 11">
              <a:extLst>
                <a:ext uri="{FF2B5EF4-FFF2-40B4-BE49-F238E27FC236}">
                  <a16:creationId xmlns:a16="http://schemas.microsoft.com/office/drawing/2014/main" id="{153E5CF3-5CA2-47A3-4C0B-4492FDC72C24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7145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4AAAF1-AD7B-9A44-9153-AEF825914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5">
            <a:extLst>
              <a:ext uri="{FF2B5EF4-FFF2-40B4-BE49-F238E27FC236}">
                <a16:creationId xmlns:a16="http://schemas.microsoft.com/office/drawing/2014/main" id="{DBB160F8-1C15-8B04-371E-0B82852DC5B7}"/>
              </a:ext>
            </a:extLst>
          </p:cNvPr>
          <p:cNvSpPr txBox="1"/>
          <p:nvPr/>
        </p:nvSpPr>
        <p:spPr>
          <a:xfrm>
            <a:off x="4075163" y="8483658"/>
            <a:ext cx="11749999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Financial Projections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1454E5D8-EDFF-CAA0-101E-76685C64D68F}"/>
              </a:ext>
            </a:extLst>
          </p:cNvPr>
          <p:cNvSpPr txBox="1"/>
          <p:nvPr/>
        </p:nvSpPr>
        <p:spPr>
          <a:xfrm>
            <a:off x="1611887" y="8059485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grpSp>
        <p:nvGrpSpPr>
          <p:cNvPr id="40" name="Group 40">
            <a:extLst>
              <a:ext uri="{FF2B5EF4-FFF2-40B4-BE49-F238E27FC236}">
                <a16:creationId xmlns:a16="http://schemas.microsoft.com/office/drawing/2014/main" id="{57E454AB-C73C-5CF3-5181-F249276843F8}"/>
              </a:ext>
            </a:extLst>
          </p:cNvPr>
          <p:cNvGrpSpPr/>
          <p:nvPr/>
        </p:nvGrpSpPr>
        <p:grpSpPr>
          <a:xfrm rot="-5400000">
            <a:off x="17641338" y="7753087"/>
            <a:ext cx="895166" cy="2825617"/>
            <a:chOff x="0" y="0"/>
            <a:chExt cx="235764" cy="744196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D6D9F656-3CBF-0C90-AE18-D1B37D9DC735}"/>
                </a:ext>
              </a:extLst>
            </p:cNvPr>
            <p:cNvSpPr/>
            <p:nvPr/>
          </p:nvSpPr>
          <p:spPr>
            <a:xfrm>
              <a:off x="0" y="0"/>
              <a:ext cx="235764" cy="744196"/>
            </a:xfrm>
            <a:custGeom>
              <a:avLst/>
              <a:gdLst/>
              <a:ahLst/>
              <a:cxnLst/>
              <a:rect l="l" t="t" r="r" b="b"/>
              <a:pathLst>
                <a:path w="235764" h="744196">
                  <a:moveTo>
                    <a:pt x="0" y="0"/>
                  </a:moveTo>
                  <a:lnTo>
                    <a:pt x="235764" y="0"/>
                  </a:lnTo>
                  <a:lnTo>
                    <a:pt x="235764" y="744196"/>
                  </a:lnTo>
                  <a:lnTo>
                    <a:pt x="0" y="744196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D6A6D562-D009-09AD-4325-1C40CFA57082}"/>
                </a:ext>
              </a:extLst>
            </p:cNvPr>
            <p:cNvSpPr txBox="1"/>
            <p:nvPr/>
          </p:nvSpPr>
          <p:spPr>
            <a:xfrm>
              <a:off x="0" y="-66675"/>
              <a:ext cx="235764" cy="8108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Freeform 43">
            <a:extLst>
              <a:ext uri="{FF2B5EF4-FFF2-40B4-BE49-F238E27FC236}">
                <a16:creationId xmlns:a16="http://schemas.microsoft.com/office/drawing/2014/main" id="{5B683F42-5341-C86F-0897-E76BB6059875}"/>
              </a:ext>
            </a:extLst>
          </p:cNvPr>
          <p:cNvSpPr/>
          <p:nvPr/>
        </p:nvSpPr>
        <p:spPr>
          <a:xfrm flipH="1">
            <a:off x="15325055" y="-1513211"/>
            <a:ext cx="3868489" cy="3984399"/>
          </a:xfrm>
          <a:custGeom>
            <a:avLst/>
            <a:gdLst/>
            <a:ahLst/>
            <a:cxnLst/>
            <a:rect l="l" t="t" r="r" b="b"/>
            <a:pathLst>
              <a:path w="3868489" h="3984399">
                <a:moveTo>
                  <a:pt x="3868490" y="0"/>
                </a:moveTo>
                <a:lnTo>
                  <a:pt x="0" y="0"/>
                </a:lnTo>
                <a:lnTo>
                  <a:pt x="0" y="3984399"/>
                </a:lnTo>
                <a:lnTo>
                  <a:pt x="3868490" y="3984399"/>
                </a:lnTo>
                <a:lnTo>
                  <a:pt x="386849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Freeform 44">
            <a:extLst>
              <a:ext uri="{FF2B5EF4-FFF2-40B4-BE49-F238E27FC236}">
                <a16:creationId xmlns:a16="http://schemas.microsoft.com/office/drawing/2014/main" id="{6B2CD1F0-B9D6-4722-B776-407A50AB6772}"/>
              </a:ext>
            </a:extLst>
          </p:cNvPr>
          <p:cNvSpPr/>
          <p:nvPr/>
        </p:nvSpPr>
        <p:spPr>
          <a:xfrm flipH="1">
            <a:off x="-861435" y="-757802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1"/>
                </a:lnTo>
                <a:lnTo>
                  <a:pt x="2913106" y="3000391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Freeform 45">
            <a:extLst>
              <a:ext uri="{FF2B5EF4-FFF2-40B4-BE49-F238E27FC236}">
                <a16:creationId xmlns:a16="http://schemas.microsoft.com/office/drawing/2014/main" id="{190AD2A3-3607-D51F-02AE-31D36824B1D3}"/>
              </a:ext>
            </a:extLst>
          </p:cNvPr>
          <p:cNvSpPr/>
          <p:nvPr/>
        </p:nvSpPr>
        <p:spPr>
          <a:xfrm flipH="1">
            <a:off x="-710928" y="8451278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0"/>
                </a:lnTo>
                <a:lnTo>
                  <a:pt x="2913106" y="3000390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Freeform 46">
            <a:extLst>
              <a:ext uri="{FF2B5EF4-FFF2-40B4-BE49-F238E27FC236}">
                <a16:creationId xmlns:a16="http://schemas.microsoft.com/office/drawing/2014/main" id="{7089F2DD-6A80-F07D-0D7D-BCC2E53F951F}"/>
              </a:ext>
            </a:extLst>
          </p:cNvPr>
          <p:cNvSpPr/>
          <p:nvPr/>
        </p:nvSpPr>
        <p:spPr>
          <a:xfrm>
            <a:off x="-440" y="7062347"/>
            <a:ext cx="3224653" cy="3224653"/>
          </a:xfrm>
          <a:custGeom>
            <a:avLst/>
            <a:gdLst/>
            <a:ahLst/>
            <a:cxnLst/>
            <a:rect l="l" t="t" r="r" b="b"/>
            <a:pathLst>
              <a:path w="3224653" h="3224653">
                <a:moveTo>
                  <a:pt x="0" y="0"/>
                </a:moveTo>
                <a:lnTo>
                  <a:pt x="3224653" y="0"/>
                </a:lnTo>
                <a:lnTo>
                  <a:pt x="3224653" y="3224653"/>
                </a:lnTo>
                <a:lnTo>
                  <a:pt x="0" y="32246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BC089A5-5D69-8919-DAAB-D78C118875E4}"/>
              </a:ext>
            </a:extLst>
          </p:cNvPr>
          <p:cNvSpPr txBox="1"/>
          <p:nvPr/>
        </p:nvSpPr>
        <p:spPr>
          <a:xfrm>
            <a:off x="228600" y="2411410"/>
            <a:ext cx="18964944" cy="5843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💰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Revenue: ₹35+ Lakhs/Year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(Loyal customer base, possible second branch)</a:t>
            </a:r>
            <a:endParaRPr lang="en-IN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 lvl="2">
              <a:lnSpc>
                <a:spcPct val="150000"/>
              </a:lnSpc>
            </a:pP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Veterinary Services: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₹5-7L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(Steady demand, trusted brand)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Boarding &amp; Daycare: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₹4-5L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(Higher capacity, premium services)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Grooming &amp; Hygiene: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₹2-3L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(20+ pets daily, premium grooming)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Retail Store: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₹10-15L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(Expansion, online sales, exclusive products)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Online Services &amp; Memberships: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₹5-10L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(Subscriptions, telehealth, consultations)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Taxi Services: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₹3-5L </a:t>
            </a:r>
            <a:r>
              <a:rPr lang="en-US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(30-50 trips/day @ ₹300 avg per trip)</a:t>
            </a:r>
            <a:endParaRPr lang="en-IN" sz="2800" i="1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💸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Expenses: ₹28L - ₹30 Lakhs/Year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(Expansion, hiring, franchising)</a:t>
            </a:r>
            <a:b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📈 </a:t>
            </a:r>
            <a:r>
              <a:rPr lang="en-IN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Net Profit: ₹5-7L/Year</a:t>
            </a:r>
            <a:r>
              <a:rPr lang="en-IN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IN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(Scalable model, strong brand recognition, potential franchising)</a:t>
            </a:r>
            <a:endParaRPr lang="en-IN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4A9D0336-3220-52CE-F1D0-F6F85F763665}"/>
              </a:ext>
            </a:extLst>
          </p:cNvPr>
          <p:cNvGrpSpPr/>
          <p:nvPr/>
        </p:nvGrpSpPr>
        <p:grpSpPr>
          <a:xfrm>
            <a:off x="2121710" y="159291"/>
            <a:ext cx="9689290" cy="1897584"/>
            <a:chOff x="0" y="0"/>
            <a:chExt cx="1014941" cy="945228"/>
          </a:xfrm>
        </p:grpSpPr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36BD4222-1CC9-BDCC-C110-6E98CB701B84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TextBox 11">
              <a:extLst>
                <a:ext uri="{FF2B5EF4-FFF2-40B4-BE49-F238E27FC236}">
                  <a16:creationId xmlns:a16="http://schemas.microsoft.com/office/drawing/2014/main" id="{4E4692FE-CF23-1A11-489F-22D2D644657F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3" name="Group 15">
            <a:extLst>
              <a:ext uri="{FF2B5EF4-FFF2-40B4-BE49-F238E27FC236}">
                <a16:creationId xmlns:a16="http://schemas.microsoft.com/office/drawing/2014/main" id="{34A0F280-D4FC-8726-381A-FD9D1A603216}"/>
              </a:ext>
            </a:extLst>
          </p:cNvPr>
          <p:cNvGrpSpPr/>
          <p:nvPr/>
        </p:nvGrpSpPr>
        <p:grpSpPr>
          <a:xfrm>
            <a:off x="2412181" y="457458"/>
            <a:ext cx="1242010" cy="1207624"/>
            <a:chOff x="0" y="0"/>
            <a:chExt cx="224899" cy="229387"/>
          </a:xfrm>
        </p:grpSpPr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1C514BCE-E7FD-0981-AC46-A2BC46315F8A}"/>
                </a:ext>
              </a:extLst>
            </p:cNvPr>
            <p:cNvSpPr/>
            <p:nvPr/>
          </p:nvSpPr>
          <p:spPr>
            <a:xfrm>
              <a:off x="0" y="0"/>
              <a:ext cx="224899" cy="229387"/>
            </a:xfrm>
            <a:custGeom>
              <a:avLst/>
              <a:gdLst/>
              <a:ahLst/>
              <a:cxnLst/>
              <a:rect l="l" t="t" r="r" b="b"/>
              <a:pathLst>
                <a:path w="224899" h="229387">
                  <a:moveTo>
                    <a:pt x="90664" y="0"/>
                  </a:moveTo>
                  <a:lnTo>
                    <a:pt x="134235" y="0"/>
                  </a:lnTo>
                  <a:cubicBezTo>
                    <a:pt x="158281" y="0"/>
                    <a:pt x="181342" y="9552"/>
                    <a:pt x="198344" y="26555"/>
                  </a:cubicBezTo>
                  <a:cubicBezTo>
                    <a:pt x="215347" y="43558"/>
                    <a:pt x="224899" y="66618"/>
                    <a:pt x="224899" y="90664"/>
                  </a:cubicBezTo>
                  <a:lnTo>
                    <a:pt x="224899" y="138723"/>
                  </a:lnTo>
                  <a:cubicBezTo>
                    <a:pt x="224899" y="162769"/>
                    <a:pt x="215347" y="185829"/>
                    <a:pt x="198344" y="202832"/>
                  </a:cubicBezTo>
                  <a:cubicBezTo>
                    <a:pt x="181342" y="219835"/>
                    <a:pt x="158281" y="229387"/>
                    <a:pt x="134235" y="229387"/>
                  </a:cubicBezTo>
                  <a:lnTo>
                    <a:pt x="90664" y="229387"/>
                  </a:lnTo>
                  <a:cubicBezTo>
                    <a:pt x="66618" y="229387"/>
                    <a:pt x="43558" y="219835"/>
                    <a:pt x="26555" y="202832"/>
                  </a:cubicBezTo>
                  <a:cubicBezTo>
                    <a:pt x="9552" y="185829"/>
                    <a:pt x="0" y="162769"/>
                    <a:pt x="0" y="138723"/>
                  </a:cubicBezTo>
                  <a:lnTo>
                    <a:pt x="0" y="90664"/>
                  </a:lnTo>
                  <a:cubicBezTo>
                    <a:pt x="0" y="66618"/>
                    <a:pt x="9552" y="43558"/>
                    <a:pt x="26555" y="26555"/>
                  </a:cubicBezTo>
                  <a:cubicBezTo>
                    <a:pt x="43558" y="9552"/>
                    <a:pt x="66618" y="0"/>
                    <a:pt x="90664" y="0"/>
                  </a:cubicBezTo>
                  <a:close/>
                </a:path>
              </a:pathLst>
            </a:custGeom>
            <a:solidFill>
              <a:srgbClr val="548C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TextBox 17">
              <a:extLst>
                <a:ext uri="{FF2B5EF4-FFF2-40B4-BE49-F238E27FC236}">
                  <a16:creationId xmlns:a16="http://schemas.microsoft.com/office/drawing/2014/main" id="{73F01D88-8DFF-F40F-AF66-993E744612AA}"/>
                </a:ext>
              </a:extLst>
            </p:cNvPr>
            <p:cNvSpPr txBox="1"/>
            <p:nvPr/>
          </p:nvSpPr>
          <p:spPr>
            <a:xfrm>
              <a:off x="0" y="-66675"/>
              <a:ext cx="224899" cy="296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Freeform 24">
            <a:extLst>
              <a:ext uri="{FF2B5EF4-FFF2-40B4-BE49-F238E27FC236}">
                <a16:creationId xmlns:a16="http://schemas.microsoft.com/office/drawing/2014/main" id="{9E6FABD7-DF9B-5F8F-0B31-66B9CCF9A3A5}"/>
              </a:ext>
            </a:extLst>
          </p:cNvPr>
          <p:cNvSpPr/>
          <p:nvPr/>
        </p:nvSpPr>
        <p:spPr>
          <a:xfrm>
            <a:off x="10744200" y="553238"/>
            <a:ext cx="579531" cy="1091583"/>
          </a:xfrm>
          <a:custGeom>
            <a:avLst/>
            <a:gdLst/>
            <a:ahLst/>
            <a:cxnLst/>
            <a:rect l="l" t="t" r="r" b="b"/>
            <a:pathLst>
              <a:path w="579531" h="1091583">
                <a:moveTo>
                  <a:pt x="0" y="0"/>
                </a:moveTo>
                <a:lnTo>
                  <a:pt x="579531" y="0"/>
                </a:lnTo>
                <a:lnTo>
                  <a:pt x="579531" y="1091583"/>
                </a:lnTo>
                <a:lnTo>
                  <a:pt x="0" y="10915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0">
            <a:extLst>
              <a:ext uri="{FF2B5EF4-FFF2-40B4-BE49-F238E27FC236}">
                <a16:creationId xmlns:a16="http://schemas.microsoft.com/office/drawing/2014/main" id="{B6E561F2-A23B-747F-5CF5-5483E7B35419}"/>
              </a:ext>
            </a:extLst>
          </p:cNvPr>
          <p:cNvSpPr txBox="1"/>
          <p:nvPr/>
        </p:nvSpPr>
        <p:spPr>
          <a:xfrm>
            <a:off x="3396904" y="717754"/>
            <a:ext cx="7542683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Medium"/>
                <a:ea typeface="Poppins Medium"/>
                <a:cs typeface="Poppins Medium"/>
                <a:sym typeface="Poppins Medium"/>
              </a:rPr>
              <a:t>Long </a:t>
            </a:r>
            <a:r>
              <a:rPr lang="en-US" sz="54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Term (3+ yrs)</a:t>
            </a:r>
          </a:p>
        </p:txBody>
      </p:sp>
      <p:sp>
        <p:nvSpPr>
          <p:cNvPr id="39" name="TextBox 31">
            <a:extLst>
              <a:ext uri="{FF2B5EF4-FFF2-40B4-BE49-F238E27FC236}">
                <a16:creationId xmlns:a16="http://schemas.microsoft.com/office/drawing/2014/main" id="{C11DEAF0-9B1E-2892-A2B3-2E816895A2CA}"/>
              </a:ext>
            </a:extLst>
          </p:cNvPr>
          <p:cNvSpPr txBox="1"/>
          <p:nvPr/>
        </p:nvSpPr>
        <p:spPr>
          <a:xfrm>
            <a:off x="2597463" y="805652"/>
            <a:ext cx="871446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132835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27059A-94AB-31FB-FF74-4FAEA3734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5">
            <a:extLst>
              <a:ext uri="{FF2B5EF4-FFF2-40B4-BE49-F238E27FC236}">
                <a16:creationId xmlns:a16="http://schemas.microsoft.com/office/drawing/2014/main" id="{3443A2A7-2670-AE10-FB74-2F6D1F822E44}"/>
              </a:ext>
            </a:extLst>
          </p:cNvPr>
          <p:cNvSpPr txBox="1"/>
          <p:nvPr/>
        </p:nvSpPr>
        <p:spPr>
          <a:xfrm>
            <a:off x="4075163" y="8483658"/>
            <a:ext cx="11749999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Expenses Chart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AB928D37-433E-4774-246C-29B2E11AB779}"/>
              </a:ext>
            </a:extLst>
          </p:cNvPr>
          <p:cNvSpPr txBox="1"/>
          <p:nvPr/>
        </p:nvSpPr>
        <p:spPr>
          <a:xfrm>
            <a:off x="1611887" y="8059485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11</a:t>
            </a:r>
          </a:p>
        </p:txBody>
      </p:sp>
      <p:grpSp>
        <p:nvGrpSpPr>
          <p:cNvPr id="40" name="Group 40">
            <a:extLst>
              <a:ext uri="{FF2B5EF4-FFF2-40B4-BE49-F238E27FC236}">
                <a16:creationId xmlns:a16="http://schemas.microsoft.com/office/drawing/2014/main" id="{1B51CAE4-F13A-1951-98A9-4555D5F80925}"/>
              </a:ext>
            </a:extLst>
          </p:cNvPr>
          <p:cNvGrpSpPr/>
          <p:nvPr/>
        </p:nvGrpSpPr>
        <p:grpSpPr>
          <a:xfrm rot="-5400000">
            <a:off x="17641338" y="7753087"/>
            <a:ext cx="895166" cy="2825617"/>
            <a:chOff x="0" y="0"/>
            <a:chExt cx="235764" cy="744196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68A4CA1E-2B43-19C1-966F-C8FCA35BCFCB}"/>
                </a:ext>
              </a:extLst>
            </p:cNvPr>
            <p:cNvSpPr/>
            <p:nvPr/>
          </p:nvSpPr>
          <p:spPr>
            <a:xfrm>
              <a:off x="0" y="0"/>
              <a:ext cx="235764" cy="744196"/>
            </a:xfrm>
            <a:custGeom>
              <a:avLst/>
              <a:gdLst/>
              <a:ahLst/>
              <a:cxnLst/>
              <a:rect l="l" t="t" r="r" b="b"/>
              <a:pathLst>
                <a:path w="235764" h="744196">
                  <a:moveTo>
                    <a:pt x="0" y="0"/>
                  </a:moveTo>
                  <a:lnTo>
                    <a:pt x="235764" y="0"/>
                  </a:lnTo>
                  <a:lnTo>
                    <a:pt x="235764" y="744196"/>
                  </a:lnTo>
                  <a:lnTo>
                    <a:pt x="0" y="744196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3584C6D0-B115-747D-FF4B-C8B25A40C475}"/>
                </a:ext>
              </a:extLst>
            </p:cNvPr>
            <p:cNvSpPr txBox="1"/>
            <p:nvPr/>
          </p:nvSpPr>
          <p:spPr>
            <a:xfrm>
              <a:off x="0" y="-66675"/>
              <a:ext cx="235764" cy="8108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Freeform 43">
            <a:extLst>
              <a:ext uri="{FF2B5EF4-FFF2-40B4-BE49-F238E27FC236}">
                <a16:creationId xmlns:a16="http://schemas.microsoft.com/office/drawing/2014/main" id="{9CBFDCFB-E08A-9A92-D10C-38966EF563CC}"/>
              </a:ext>
            </a:extLst>
          </p:cNvPr>
          <p:cNvSpPr/>
          <p:nvPr/>
        </p:nvSpPr>
        <p:spPr>
          <a:xfrm flipH="1">
            <a:off x="15325055" y="-1513211"/>
            <a:ext cx="3868489" cy="3984399"/>
          </a:xfrm>
          <a:custGeom>
            <a:avLst/>
            <a:gdLst/>
            <a:ahLst/>
            <a:cxnLst/>
            <a:rect l="l" t="t" r="r" b="b"/>
            <a:pathLst>
              <a:path w="3868489" h="3984399">
                <a:moveTo>
                  <a:pt x="3868490" y="0"/>
                </a:moveTo>
                <a:lnTo>
                  <a:pt x="0" y="0"/>
                </a:lnTo>
                <a:lnTo>
                  <a:pt x="0" y="3984399"/>
                </a:lnTo>
                <a:lnTo>
                  <a:pt x="3868490" y="3984399"/>
                </a:lnTo>
                <a:lnTo>
                  <a:pt x="386849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Freeform 44">
            <a:extLst>
              <a:ext uri="{FF2B5EF4-FFF2-40B4-BE49-F238E27FC236}">
                <a16:creationId xmlns:a16="http://schemas.microsoft.com/office/drawing/2014/main" id="{945292B2-9371-224C-FE5B-B8BE43572798}"/>
              </a:ext>
            </a:extLst>
          </p:cNvPr>
          <p:cNvSpPr/>
          <p:nvPr/>
        </p:nvSpPr>
        <p:spPr>
          <a:xfrm flipH="1">
            <a:off x="-861435" y="-757802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1"/>
                </a:lnTo>
                <a:lnTo>
                  <a:pt x="2913106" y="3000391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Freeform 45">
            <a:extLst>
              <a:ext uri="{FF2B5EF4-FFF2-40B4-BE49-F238E27FC236}">
                <a16:creationId xmlns:a16="http://schemas.microsoft.com/office/drawing/2014/main" id="{956D51E0-B196-C0A9-24BF-86BF048D9AF6}"/>
              </a:ext>
            </a:extLst>
          </p:cNvPr>
          <p:cNvSpPr/>
          <p:nvPr/>
        </p:nvSpPr>
        <p:spPr>
          <a:xfrm flipH="1">
            <a:off x="-710928" y="8451278"/>
            <a:ext cx="2913106" cy="3000390"/>
          </a:xfrm>
          <a:custGeom>
            <a:avLst/>
            <a:gdLst/>
            <a:ahLst/>
            <a:cxnLst/>
            <a:rect l="l" t="t" r="r" b="b"/>
            <a:pathLst>
              <a:path w="2913106" h="3000390">
                <a:moveTo>
                  <a:pt x="2913106" y="0"/>
                </a:moveTo>
                <a:lnTo>
                  <a:pt x="0" y="0"/>
                </a:lnTo>
                <a:lnTo>
                  <a:pt x="0" y="3000390"/>
                </a:lnTo>
                <a:lnTo>
                  <a:pt x="2913106" y="3000390"/>
                </a:lnTo>
                <a:lnTo>
                  <a:pt x="29131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364AF3-A47E-06F4-83A8-6D2F1F24E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6093" y="1055479"/>
            <a:ext cx="12704539" cy="7193978"/>
          </a:xfrm>
          <a:prstGeom prst="roundRect">
            <a:avLst>
              <a:gd name="adj" fmla="val 10007"/>
            </a:avLst>
          </a:prstGeom>
        </p:spPr>
      </p:pic>
    </p:spTree>
    <p:extLst>
      <p:ext uri="{BB962C8B-B14F-4D97-AF65-F5344CB8AC3E}">
        <p14:creationId xmlns:p14="http://schemas.microsoft.com/office/powerpoint/2010/main" val="281025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31260" y="-3627677"/>
            <a:ext cx="6205205" cy="6391128"/>
          </a:xfrm>
          <a:custGeom>
            <a:avLst/>
            <a:gdLst/>
            <a:ahLst/>
            <a:cxnLst/>
            <a:rect l="l" t="t" r="r" b="b"/>
            <a:pathLst>
              <a:path w="6205205" h="6391128">
                <a:moveTo>
                  <a:pt x="0" y="0"/>
                </a:moveTo>
                <a:lnTo>
                  <a:pt x="6205204" y="0"/>
                </a:lnTo>
                <a:lnTo>
                  <a:pt x="6205204" y="6391128"/>
                </a:lnTo>
                <a:lnTo>
                  <a:pt x="0" y="6391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5393602" y="7980230"/>
            <a:ext cx="4188075" cy="4313560"/>
          </a:xfrm>
          <a:custGeom>
            <a:avLst/>
            <a:gdLst/>
            <a:ahLst/>
            <a:cxnLst/>
            <a:rect l="l" t="t" r="r" b="b"/>
            <a:pathLst>
              <a:path w="4188075" h="4313560">
                <a:moveTo>
                  <a:pt x="0" y="0"/>
                </a:moveTo>
                <a:lnTo>
                  <a:pt x="4188075" y="0"/>
                </a:lnTo>
                <a:lnTo>
                  <a:pt x="4188075" y="4313560"/>
                </a:lnTo>
                <a:lnTo>
                  <a:pt x="0" y="4313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419395" y="-680683"/>
            <a:ext cx="895166" cy="3444134"/>
            <a:chOff x="0" y="0"/>
            <a:chExt cx="235764" cy="9070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FA2FB5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" name="AutoShape 10"/>
          <p:cNvSpPr/>
          <p:nvPr/>
        </p:nvSpPr>
        <p:spPr>
          <a:xfrm>
            <a:off x="5165640" y="8255974"/>
            <a:ext cx="6959241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Freeform 11"/>
          <p:cNvSpPr/>
          <p:nvPr/>
        </p:nvSpPr>
        <p:spPr>
          <a:xfrm flipH="1">
            <a:off x="0" y="55814"/>
            <a:ext cx="8184949" cy="10231186"/>
          </a:xfrm>
          <a:custGeom>
            <a:avLst/>
            <a:gdLst/>
            <a:ahLst/>
            <a:cxnLst/>
            <a:rect l="l" t="t" r="r" b="b"/>
            <a:pathLst>
              <a:path w="8184949" h="10231186">
                <a:moveTo>
                  <a:pt x="8184949" y="0"/>
                </a:moveTo>
                <a:lnTo>
                  <a:pt x="0" y="0"/>
                </a:lnTo>
                <a:lnTo>
                  <a:pt x="0" y="10231186"/>
                </a:lnTo>
                <a:lnTo>
                  <a:pt x="8184949" y="10231186"/>
                </a:lnTo>
                <a:lnTo>
                  <a:pt x="8184949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354057" y="3059005"/>
            <a:ext cx="4582408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Ultra-Bold"/>
                <a:ea typeface="Poppins Ultra-Bold"/>
                <a:cs typeface="Poppins Ultra-Bold"/>
                <a:sym typeface="Poppins Ultra-Bold"/>
              </a:rPr>
              <a:t>Why Us?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63880" y="4719035"/>
            <a:ext cx="12160239" cy="28848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3200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Passionate about </a:t>
            </a:r>
            <a:r>
              <a:rPr lang="en-US" sz="3200" b="1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solving real problems</a:t>
            </a:r>
            <a:r>
              <a:rPr lang="en-US" sz="3200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in pet care.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3200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Diverse skill set: Operations, Tech, Marketing. 	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3200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Committed to </a:t>
            </a:r>
            <a:r>
              <a:rPr lang="en-US" sz="3200" b="1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building a sustainable, customer-focused solution</a:t>
            </a:r>
            <a:r>
              <a:rPr lang="en-US" sz="3200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11887" y="8060078"/>
            <a:ext cx="1337326" cy="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Page 01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10000" y="-4995532"/>
            <a:ext cx="8808312" cy="9072232"/>
          </a:xfrm>
          <a:custGeom>
            <a:avLst/>
            <a:gdLst/>
            <a:ahLst/>
            <a:cxnLst/>
            <a:rect l="l" t="t" r="r" b="b"/>
            <a:pathLst>
              <a:path w="8808312" h="9072232">
                <a:moveTo>
                  <a:pt x="0" y="0"/>
                </a:moveTo>
                <a:lnTo>
                  <a:pt x="8808312" y="0"/>
                </a:lnTo>
                <a:lnTo>
                  <a:pt x="8808312" y="9072232"/>
                </a:lnTo>
                <a:lnTo>
                  <a:pt x="0" y="9072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15865013" y="6516610"/>
            <a:ext cx="5268375" cy="5426229"/>
          </a:xfrm>
          <a:custGeom>
            <a:avLst/>
            <a:gdLst/>
            <a:ahLst/>
            <a:cxnLst/>
            <a:rect l="l" t="t" r="r" b="b"/>
            <a:pathLst>
              <a:path w="5268375" h="5426229">
                <a:moveTo>
                  <a:pt x="0" y="0"/>
                </a:moveTo>
                <a:lnTo>
                  <a:pt x="5268375" y="0"/>
                </a:lnTo>
                <a:lnTo>
                  <a:pt x="5268375" y="5426230"/>
                </a:lnTo>
                <a:lnTo>
                  <a:pt x="0" y="5426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5257800" y="342900"/>
            <a:ext cx="12108251" cy="2114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62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FD92EC-F4C7-5364-8E39-6B6EAC5D0DF1}"/>
              </a:ext>
            </a:extLst>
          </p:cNvPr>
          <p:cNvSpPr txBox="1"/>
          <p:nvPr/>
        </p:nvSpPr>
        <p:spPr>
          <a:xfrm>
            <a:off x="914400" y="4036507"/>
            <a:ext cx="13868400" cy="5012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Retreat</a:t>
            </a:r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A One-Stop Pet Care Solution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Validated Market Demand</a:t>
            </a:r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Survey proves strong need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Scalable Business Model</a:t>
            </a:r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Subscription + Pay-per-service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High-Growth Potential</a:t>
            </a:r>
            <a:r>
              <a:rPr lang="en-US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₹7,500 Cr industry, 19% CAGR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High Cross Selling Opportunity</a:t>
            </a:r>
            <a:endParaRPr lang="en-US" sz="3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💡 </a:t>
            </a:r>
            <a:r>
              <a:rPr lang="en-US" sz="2800" i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We’re building the future of pet care. Your insights can help us shape it!</a:t>
            </a:r>
            <a:endParaRPr lang="en-US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7797F97-6829-BFFE-F018-6FA45861EB68}"/>
              </a:ext>
            </a:extLst>
          </p:cNvPr>
          <p:cNvSpPr/>
          <p:nvPr/>
        </p:nvSpPr>
        <p:spPr>
          <a:xfrm>
            <a:off x="9666585" y="311046"/>
            <a:ext cx="3290680" cy="3151680"/>
          </a:xfrm>
          <a:custGeom>
            <a:avLst/>
            <a:gdLst/>
            <a:ahLst/>
            <a:cxnLst/>
            <a:rect l="l" t="t" r="r" b="b"/>
            <a:pathLst>
              <a:path w="6004025" h="6004025">
                <a:moveTo>
                  <a:pt x="0" y="0"/>
                </a:moveTo>
                <a:lnTo>
                  <a:pt x="6004025" y="0"/>
                </a:lnTo>
                <a:lnTo>
                  <a:pt x="6004025" y="6004025"/>
                </a:lnTo>
                <a:lnTo>
                  <a:pt x="0" y="60040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3967A40-51E9-895F-28BE-329E45F03DC1}"/>
              </a:ext>
            </a:extLst>
          </p:cNvPr>
          <p:cNvGrpSpPr/>
          <p:nvPr/>
        </p:nvGrpSpPr>
        <p:grpSpPr>
          <a:xfrm>
            <a:off x="160327" y="3390900"/>
            <a:ext cx="8325908" cy="5194753"/>
            <a:chOff x="0" y="0"/>
            <a:chExt cx="1014941" cy="945228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52A92FF-59F0-9AC1-A3E9-0F1CC14A141F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F326E7-FC47-126A-B310-7534C7FD5014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875D4B-4615-7776-A3F7-064F75EE91DD}"/>
              </a:ext>
            </a:extLst>
          </p:cNvPr>
          <p:cNvGrpSpPr/>
          <p:nvPr/>
        </p:nvGrpSpPr>
        <p:grpSpPr>
          <a:xfrm>
            <a:off x="8957784" y="3390901"/>
            <a:ext cx="9330215" cy="3505200"/>
            <a:chOff x="0" y="0"/>
            <a:chExt cx="1014941" cy="945228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3361CF0-D8FD-DD45-AF67-E8CB42A693A0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CA121E-41F6-37BC-A7D3-74E3837EB489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Freeform 3"/>
          <p:cNvSpPr/>
          <p:nvPr/>
        </p:nvSpPr>
        <p:spPr>
          <a:xfrm flipH="1">
            <a:off x="-2351003" y="-3093879"/>
            <a:ext cx="6465893" cy="6659628"/>
          </a:xfrm>
          <a:custGeom>
            <a:avLst/>
            <a:gdLst/>
            <a:ahLst/>
            <a:cxnLst/>
            <a:rect l="l" t="t" r="r" b="b"/>
            <a:pathLst>
              <a:path w="6465893" h="6659628">
                <a:moveTo>
                  <a:pt x="6465893" y="0"/>
                </a:moveTo>
                <a:lnTo>
                  <a:pt x="0" y="0"/>
                </a:lnTo>
                <a:lnTo>
                  <a:pt x="0" y="6659628"/>
                </a:lnTo>
                <a:lnTo>
                  <a:pt x="6465893" y="6659628"/>
                </a:lnTo>
                <a:lnTo>
                  <a:pt x="64658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9144000" y="800100"/>
            <a:ext cx="1828800" cy="1644759"/>
          </a:xfrm>
          <a:custGeom>
            <a:avLst/>
            <a:gdLst/>
            <a:ahLst/>
            <a:cxnLst/>
            <a:rect l="l" t="t" r="r" b="b"/>
            <a:pathLst>
              <a:path w="2931176" h="2931176">
                <a:moveTo>
                  <a:pt x="0" y="0"/>
                </a:moveTo>
                <a:lnTo>
                  <a:pt x="2931177" y="0"/>
                </a:lnTo>
                <a:lnTo>
                  <a:pt x="2931177" y="2931177"/>
                </a:lnTo>
                <a:lnTo>
                  <a:pt x="0" y="2931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962400" y="495300"/>
            <a:ext cx="7391400" cy="17971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542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 Ultra-Bold"/>
                <a:ea typeface="Poppins Ultra-Bold"/>
                <a:cs typeface="Poppins Ultra-Bold"/>
                <a:sym typeface="Poppins Ultra-Bold"/>
              </a:rPr>
              <a:t>Our Ask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89FD07-A4A6-5064-2C09-C019ABDCA0B1}"/>
              </a:ext>
            </a:extLst>
          </p:cNvPr>
          <p:cNvSpPr txBox="1"/>
          <p:nvPr/>
        </p:nvSpPr>
        <p:spPr>
          <a:xfrm>
            <a:off x="533400" y="3804672"/>
            <a:ext cx="7924800" cy="4555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Seeking: ₹10-15 lakh (Pre-Seed Round)</a:t>
            </a:r>
            <a:endParaRPr lang="en-US" sz="28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Use of Funds: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Facility Setup &amp; Equipment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19.81%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Salaries &amp; Operations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8.49%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Marketing &amp; Branding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5.66%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Taxi &amp; Tech Development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2.83%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Rent – 37.73%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16C77D-091E-616F-302E-F0D4E1588BA9}"/>
              </a:ext>
            </a:extLst>
          </p:cNvPr>
          <p:cNvSpPr txBox="1"/>
          <p:nvPr/>
        </p:nvSpPr>
        <p:spPr>
          <a:xfrm>
            <a:off x="9144000" y="3804672"/>
            <a:ext cx="11076038" cy="2612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Funding Plan &amp; Growth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💰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Current Investors: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None (Open to co-investors)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⏳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Runway: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12-18 months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🎯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Goal: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3,000+ customers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, ₹75 lakh+ revenue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0AABAA-542E-C08A-227B-FBFDF9FB7E5E}"/>
              </a:ext>
            </a:extLst>
          </p:cNvPr>
          <p:cNvGrpSpPr/>
          <p:nvPr/>
        </p:nvGrpSpPr>
        <p:grpSpPr>
          <a:xfrm>
            <a:off x="8967554" y="7304544"/>
            <a:ext cx="7176437" cy="2770685"/>
            <a:chOff x="0" y="0"/>
            <a:chExt cx="1014941" cy="945228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D9A3124B-E68C-F9BC-36DF-8025452DA1DE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F170CAF-70F9-AE1D-31AF-8D6E57E4D028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C06F05F-2DC4-E96F-6C59-6CE2C4F70C5D}"/>
              </a:ext>
            </a:extLst>
          </p:cNvPr>
          <p:cNvSpPr txBox="1"/>
          <p:nvPr/>
        </p:nvSpPr>
        <p:spPr>
          <a:xfrm>
            <a:off x="9393472" y="7313913"/>
            <a:ext cx="6324600" cy="2612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Proposed Valuation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💵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Valuation Sought: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₹35 - 40 L (Pre-Money)</a:t>
            </a:r>
            <a:b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📈 </a:t>
            </a:r>
            <a:r>
              <a:rPr lang="en-US" sz="28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Equity Offered:</a:t>
            </a:r>
            <a:r>
              <a:rPr lang="en-US" sz="28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20-25%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01FD5-8289-D768-3C7C-121E384BA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36F4A35-C10A-C6BF-ED9E-922CCA4E5D5E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D0364EF-EF48-6EAA-8B82-7B7CEED70BA4}"/>
              </a:ext>
            </a:extLst>
          </p:cNvPr>
          <p:cNvSpPr txBox="1"/>
          <p:nvPr/>
        </p:nvSpPr>
        <p:spPr>
          <a:xfrm>
            <a:off x="3714897" y="1211714"/>
            <a:ext cx="8096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Co-founders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B545A813-B30B-7C8D-445A-E80D5883ABA3}"/>
              </a:ext>
            </a:extLst>
          </p:cNvPr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E9F5BCF-8B70-3C08-1B70-C19CD38204EC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96CFB9C3-053B-6F96-262A-F5F229B89981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E5F87FD3-FA95-3E8D-BF7E-104237B22678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8BC3F3-9A4B-34AC-541F-7ACC40039EA0}"/>
              </a:ext>
            </a:extLst>
          </p:cNvPr>
          <p:cNvSpPr txBox="1"/>
          <p:nvPr/>
        </p:nvSpPr>
        <p:spPr>
          <a:xfrm>
            <a:off x="4572000" y="2600151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57EAFD-27EC-E087-BB3C-C347CACE7B4A}"/>
              </a:ext>
            </a:extLst>
          </p:cNvPr>
          <p:cNvSpPr txBox="1"/>
          <p:nvPr/>
        </p:nvSpPr>
        <p:spPr>
          <a:xfrm>
            <a:off x="2133600" y="5953777"/>
            <a:ext cx="6441153" cy="366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Manas Kulkarni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(CEO)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Strategic Vision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Equity: 25%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65452D-7910-5823-55A2-653F7C8AC50D}"/>
              </a:ext>
            </a:extLst>
          </p:cNvPr>
          <p:cNvSpPr txBox="1"/>
          <p:nvPr/>
        </p:nvSpPr>
        <p:spPr>
          <a:xfrm>
            <a:off x="10304081" y="5921796"/>
            <a:ext cx="6441153" cy="4491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Joshi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(CFO)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Financial Management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Equity: 25%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9" name="Picture 8" descr="A person in a suit and tie&#10;&#10;AI-generated content may be incorrect.">
            <a:extLst>
              <a:ext uri="{FF2B5EF4-FFF2-40B4-BE49-F238E27FC236}">
                <a16:creationId xmlns:a16="http://schemas.microsoft.com/office/drawing/2014/main" id="{A5630C2E-EF30-B67F-D58E-C9FABBCAC2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14" b="10623"/>
          <a:stretch/>
        </p:blipFill>
        <p:spPr>
          <a:xfrm>
            <a:off x="2608634" y="2882580"/>
            <a:ext cx="3086099" cy="2998555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8C75C9-99CC-A8E9-6079-814F6B4B12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93" r="3712" b="1899"/>
          <a:stretch/>
        </p:blipFill>
        <p:spPr>
          <a:xfrm>
            <a:off x="10538119" y="2678803"/>
            <a:ext cx="3273131" cy="322862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9735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68F9C4-14D1-C824-7AA3-A5434F7A3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B1F7AEF-B5BB-54AF-8CFF-61095697E9A5}"/>
              </a:ext>
            </a:extLst>
          </p:cNvPr>
          <p:cNvGrpSpPr/>
          <p:nvPr/>
        </p:nvGrpSpPr>
        <p:grpSpPr>
          <a:xfrm>
            <a:off x="1066800" y="2736495"/>
            <a:ext cx="15163800" cy="3145144"/>
            <a:chOff x="0" y="0"/>
            <a:chExt cx="1014941" cy="945228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233B5D90-EE68-2E02-F8E7-903F40B42643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2E5796-1454-8132-C914-F6EE572AAC9B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4CB08D-DE54-65C9-B16D-DF1BF9423F7E}"/>
              </a:ext>
            </a:extLst>
          </p:cNvPr>
          <p:cNvGrpSpPr/>
          <p:nvPr/>
        </p:nvGrpSpPr>
        <p:grpSpPr>
          <a:xfrm>
            <a:off x="1208862" y="9144272"/>
            <a:ext cx="10459567" cy="990056"/>
            <a:chOff x="0" y="0"/>
            <a:chExt cx="1014941" cy="945228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D78944DF-83FA-C5A5-FDB9-4E137FF1E22D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E13CB3-BD6B-9307-B0BE-7FB33BDE6C99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7B72C5-B8E8-B5F5-88CB-D2A5FEAF608F}"/>
              </a:ext>
            </a:extLst>
          </p:cNvPr>
          <p:cNvGrpSpPr/>
          <p:nvPr/>
        </p:nvGrpSpPr>
        <p:grpSpPr>
          <a:xfrm>
            <a:off x="1098755" y="5806558"/>
            <a:ext cx="10569674" cy="2866312"/>
            <a:chOff x="0" y="-66675"/>
            <a:chExt cx="1020876" cy="1181453"/>
          </a:xfrm>
        </p:grpSpPr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08486F0-579F-D6B5-ABCD-CC0804B6BE36}"/>
                </a:ext>
              </a:extLst>
            </p:cNvPr>
            <p:cNvSpPr/>
            <p:nvPr/>
          </p:nvSpPr>
          <p:spPr>
            <a:xfrm>
              <a:off x="5935" y="16955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9FF8939-3F4C-F83D-76C3-15F9786C14B6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Freeform 2">
            <a:extLst>
              <a:ext uri="{FF2B5EF4-FFF2-40B4-BE49-F238E27FC236}">
                <a16:creationId xmlns:a16="http://schemas.microsoft.com/office/drawing/2014/main" id="{50746D49-24F7-CE11-FA19-B04A6B1102D2}"/>
              </a:ext>
            </a:extLst>
          </p:cNvPr>
          <p:cNvSpPr/>
          <p:nvPr/>
        </p:nvSpPr>
        <p:spPr>
          <a:xfrm flipH="1">
            <a:off x="13986895" y="6175577"/>
            <a:ext cx="5816361" cy="5990634"/>
          </a:xfrm>
          <a:custGeom>
            <a:avLst/>
            <a:gdLst/>
            <a:ahLst/>
            <a:cxnLst/>
            <a:rect l="l" t="t" r="r" b="b"/>
            <a:pathLst>
              <a:path w="5816361" h="5990634">
                <a:moveTo>
                  <a:pt x="5816361" y="0"/>
                </a:moveTo>
                <a:lnTo>
                  <a:pt x="0" y="0"/>
                </a:lnTo>
                <a:lnTo>
                  <a:pt x="0" y="5990634"/>
                </a:lnTo>
                <a:lnTo>
                  <a:pt x="5816361" y="5990634"/>
                </a:lnTo>
                <a:lnTo>
                  <a:pt x="581636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527B575-81E5-7FC4-C3D3-0993A8363E47}"/>
              </a:ext>
            </a:extLst>
          </p:cNvPr>
          <p:cNvSpPr/>
          <p:nvPr/>
        </p:nvSpPr>
        <p:spPr>
          <a:xfrm flipH="1">
            <a:off x="-2351003" y="-3093879"/>
            <a:ext cx="6465893" cy="6659628"/>
          </a:xfrm>
          <a:custGeom>
            <a:avLst/>
            <a:gdLst/>
            <a:ahLst/>
            <a:cxnLst/>
            <a:rect l="l" t="t" r="r" b="b"/>
            <a:pathLst>
              <a:path w="6465893" h="6659628">
                <a:moveTo>
                  <a:pt x="6465893" y="0"/>
                </a:moveTo>
                <a:lnTo>
                  <a:pt x="0" y="0"/>
                </a:lnTo>
                <a:lnTo>
                  <a:pt x="0" y="6659628"/>
                </a:lnTo>
                <a:lnTo>
                  <a:pt x="6465893" y="6659628"/>
                </a:lnTo>
                <a:lnTo>
                  <a:pt x="64658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A3F9FC8-345F-FAA3-1246-5728796B564E}"/>
              </a:ext>
            </a:extLst>
          </p:cNvPr>
          <p:cNvSpPr/>
          <p:nvPr/>
        </p:nvSpPr>
        <p:spPr>
          <a:xfrm>
            <a:off x="11201400" y="647700"/>
            <a:ext cx="1828800" cy="1644759"/>
          </a:xfrm>
          <a:custGeom>
            <a:avLst/>
            <a:gdLst/>
            <a:ahLst/>
            <a:cxnLst/>
            <a:rect l="l" t="t" r="r" b="b"/>
            <a:pathLst>
              <a:path w="2931176" h="2931176">
                <a:moveTo>
                  <a:pt x="0" y="0"/>
                </a:moveTo>
                <a:lnTo>
                  <a:pt x="2931177" y="0"/>
                </a:lnTo>
                <a:lnTo>
                  <a:pt x="2931177" y="2931177"/>
                </a:lnTo>
                <a:lnTo>
                  <a:pt x="0" y="2931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5D2BDB5-070A-8C34-751B-1EAC6D81D23A}"/>
              </a:ext>
            </a:extLst>
          </p:cNvPr>
          <p:cNvSpPr txBox="1"/>
          <p:nvPr/>
        </p:nvSpPr>
        <p:spPr>
          <a:xfrm>
            <a:off x="3962400" y="495300"/>
            <a:ext cx="7391400" cy="17971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542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8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Exit Options</a:t>
            </a:r>
            <a:endParaRPr kumimoji="0" lang="en-US" sz="8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0AF447-0DF3-0D0A-ED4C-4F84CAFB7F0A}"/>
              </a:ext>
            </a:extLst>
          </p:cNvPr>
          <p:cNvSpPr txBox="1"/>
          <p:nvPr/>
        </p:nvSpPr>
        <p:spPr>
          <a:xfrm>
            <a:off x="1524000" y="3314700"/>
            <a:ext cx="14256774" cy="6684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Strategic Acquisition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Buyout by pet care brands.</a:t>
            </a:r>
            <a:b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Franchise Buyout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Investors exit via growing franchise partners.</a:t>
            </a:r>
            <a:b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Private Equity / VC Exit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Later-stage PE/VC firms acquire early investors.</a:t>
            </a:r>
            <a:b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🔹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IPO (5+ Years)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If scaled across multiple cities.</a:t>
            </a:r>
          </a:p>
          <a:p>
            <a:pPr>
              <a:lnSpc>
                <a:spcPct val="150000"/>
              </a:lnSpc>
              <a:buNone/>
            </a:pPr>
            <a:endParaRPr lang="en-IN" sz="24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  <a:buNone/>
            </a:pPr>
            <a:endParaRPr lang="en-IN" sz="24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  <a:buNone/>
            </a:pP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📌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Comparable Exits:</a:t>
            </a:r>
            <a:b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✅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Heads Up For Tails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₹200 Cr+ funding, potential IPO.</a:t>
            </a:r>
            <a:b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✅ </a:t>
            </a:r>
            <a:r>
              <a:rPr lang="en-IN" sz="2400" b="1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Supertails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&amp; Just Dogs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– VC-backed, scaling via franchising.</a:t>
            </a:r>
          </a:p>
          <a:p>
            <a:pPr>
              <a:lnSpc>
                <a:spcPct val="150000"/>
              </a:lnSpc>
            </a:pPr>
            <a:endParaRPr lang="en-IN" sz="24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💰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Expected ROI: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IN" sz="24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5-10x in 5-7 years</a:t>
            </a:r>
            <a:r>
              <a:rPr lang="en-IN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via M&amp;A or strategic buyout.</a:t>
            </a:r>
          </a:p>
        </p:txBody>
      </p:sp>
    </p:spTree>
    <p:extLst>
      <p:ext uri="{BB962C8B-B14F-4D97-AF65-F5344CB8AC3E}">
        <p14:creationId xmlns:p14="http://schemas.microsoft.com/office/powerpoint/2010/main" val="3990875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62BFA-40AF-AD15-98F4-6B707E0F1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E546F51-F9D1-15FC-49C2-97DFBB0B83FB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CA0FB74-DE08-8AC0-2AFB-3C2AF2EEAE84}"/>
              </a:ext>
            </a:extLst>
          </p:cNvPr>
          <p:cNvSpPr txBox="1"/>
          <p:nvPr/>
        </p:nvSpPr>
        <p:spPr>
          <a:xfrm>
            <a:off x="3581400" y="529475"/>
            <a:ext cx="6953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POC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A862914-CF26-3013-7834-3D4DE9F4BE0F}"/>
              </a:ext>
            </a:extLst>
          </p:cNvPr>
          <p:cNvGrpSpPr/>
          <p:nvPr/>
        </p:nvGrpSpPr>
        <p:grpSpPr>
          <a:xfrm rot="-5400000">
            <a:off x="158143" y="-213863"/>
            <a:ext cx="1741303" cy="3697291"/>
            <a:chOff x="0" y="-66675"/>
            <a:chExt cx="458615" cy="973772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AA27B6B-A368-6BF9-54CC-DB950D030676}"/>
                </a:ext>
              </a:extLst>
            </p:cNvPr>
            <p:cNvSpPr/>
            <p:nvPr/>
          </p:nvSpPr>
          <p:spPr>
            <a:xfrm>
              <a:off x="222851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C7306E8-FAA5-5CF5-2468-4B8846836E3C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642AF203-239D-4876-122E-6398ABF6285F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D22FE4-608B-9EFC-3405-A93DA60E0126}"/>
              </a:ext>
            </a:extLst>
          </p:cNvPr>
          <p:cNvSpPr txBox="1"/>
          <p:nvPr/>
        </p:nvSpPr>
        <p:spPr>
          <a:xfrm>
            <a:off x="4503879" y="2611364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276774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62BFA-40AF-AD15-98F4-6B707E0F1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E546F51-F9D1-15FC-49C2-97DFBB0B83FB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CA0FB74-DE08-8AC0-2AFB-3C2AF2EEAE84}"/>
              </a:ext>
            </a:extLst>
          </p:cNvPr>
          <p:cNvSpPr txBox="1"/>
          <p:nvPr/>
        </p:nvSpPr>
        <p:spPr>
          <a:xfrm>
            <a:off x="3581400" y="529475"/>
            <a:ext cx="6953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POC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A862914-CF26-3013-7834-3D4DE9F4BE0F}"/>
              </a:ext>
            </a:extLst>
          </p:cNvPr>
          <p:cNvGrpSpPr/>
          <p:nvPr/>
        </p:nvGrpSpPr>
        <p:grpSpPr>
          <a:xfrm rot="-5400000">
            <a:off x="158143" y="-213863"/>
            <a:ext cx="1741303" cy="3697291"/>
            <a:chOff x="0" y="-66675"/>
            <a:chExt cx="458615" cy="973772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AA27B6B-A368-6BF9-54CC-DB950D030676}"/>
                </a:ext>
              </a:extLst>
            </p:cNvPr>
            <p:cNvSpPr/>
            <p:nvPr/>
          </p:nvSpPr>
          <p:spPr>
            <a:xfrm>
              <a:off x="222851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C7306E8-FAA5-5CF5-2468-4B8846836E3C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642AF203-239D-4876-122E-6398ABF6285F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D22FE4-608B-9EFC-3405-A93DA60E0126}"/>
              </a:ext>
            </a:extLst>
          </p:cNvPr>
          <p:cNvSpPr txBox="1"/>
          <p:nvPr/>
        </p:nvSpPr>
        <p:spPr>
          <a:xfrm>
            <a:off x="4503879" y="2611364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926934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737053" y="3614026"/>
            <a:ext cx="8808312" cy="9072232"/>
          </a:xfrm>
          <a:custGeom>
            <a:avLst/>
            <a:gdLst/>
            <a:ahLst/>
            <a:cxnLst/>
            <a:rect l="l" t="t" r="r" b="b"/>
            <a:pathLst>
              <a:path w="8808312" h="9072232">
                <a:moveTo>
                  <a:pt x="0" y="0"/>
                </a:moveTo>
                <a:lnTo>
                  <a:pt x="8808312" y="0"/>
                </a:lnTo>
                <a:lnTo>
                  <a:pt x="8808312" y="9072232"/>
                </a:lnTo>
                <a:lnTo>
                  <a:pt x="0" y="9072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653812" y="-2356651"/>
            <a:ext cx="5268375" cy="5426229"/>
          </a:xfrm>
          <a:custGeom>
            <a:avLst/>
            <a:gdLst/>
            <a:ahLst/>
            <a:cxnLst/>
            <a:rect l="l" t="t" r="r" b="b"/>
            <a:pathLst>
              <a:path w="5268375" h="5426229">
                <a:moveTo>
                  <a:pt x="0" y="0"/>
                </a:moveTo>
                <a:lnTo>
                  <a:pt x="5268376" y="0"/>
                </a:lnTo>
                <a:lnTo>
                  <a:pt x="5268376" y="5426229"/>
                </a:lnTo>
                <a:lnTo>
                  <a:pt x="0" y="54262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7008180" y="1780004"/>
            <a:ext cx="4271640" cy="6726992"/>
          </a:xfrm>
          <a:custGeom>
            <a:avLst/>
            <a:gdLst/>
            <a:ahLst/>
            <a:cxnLst/>
            <a:rect l="l" t="t" r="r" b="b"/>
            <a:pathLst>
              <a:path w="4271640" h="6726992">
                <a:moveTo>
                  <a:pt x="0" y="0"/>
                </a:moveTo>
                <a:lnTo>
                  <a:pt x="4271640" y="0"/>
                </a:lnTo>
                <a:lnTo>
                  <a:pt x="4271640" y="6726992"/>
                </a:lnTo>
                <a:lnTo>
                  <a:pt x="0" y="67269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089874" y="3432743"/>
            <a:ext cx="12108251" cy="2437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62"/>
              </a:lnSpc>
            </a:pPr>
            <a:r>
              <a:rPr lang="en-US" sz="13544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QNA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0C98873-565A-11CC-01C1-575E060CE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880" y="5657387"/>
            <a:ext cx="770223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We’d love to hear your insights &amp; feedback!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0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Thank you for your time!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B4EB13-DF77-43AB-499C-E2673E425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6D64744-927D-49EA-2517-6CC278AF32E0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F89FF6F-6E71-AC21-1CF5-8C76CE1FF1F3}"/>
              </a:ext>
            </a:extLst>
          </p:cNvPr>
          <p:cNvSpPr txBox="1"/>
          <p:nvPr/>
        </p:nvSpPr>
        <p:spPr>
          <a:xfrm>
            <a:off x="3714897" y="1211714"/>
            <a:ext cx="8096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Co-founders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B57CC0D8-0068-F1CB-C3B2-2E8F9895C2C7}"/>
              </a:ext>
            </a:extLst>
          </p:cNvPr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C3AAC7D-A47B-7270-CFD1-E7B2922B63A0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8C6BE393-0B4D-E433-9B6C-EFF18D64F48F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B3BDE0CA-0E88-70B3-F911-AE516BF65162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446469-063F-B670-F7D5-B9CF2C662F86}"/>
              </a:ext>
            </a:extLst>
          </p:cNvPr>
          <p:cNvSpPr txBox="1"/>
          <p:nvPr/>
        </p:nvSpPr>
        <p:spPr>
          <a:xfrm>
            <a:off x="4572000" y="2600151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582DC48-EC79-735C-84C0-06EDE74A8124}"/>
              </a:ext>
            </a:extLst>
          </p:cNvPr>
          <p:cNvSpPr txBox="1"/>
          <p:nvPr/>
        </p:nvSpPr>
        <p:spPr>
          <a:xfrm>
            <a:off x="2133600" y="5919102"/>
            <a:ext cx="6441153" cy="4491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Maslekar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(CIO)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Innovative Mindset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Equity: 25%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340205-7498-6FEB-A1DD-94A73CEEC6CA}"/>
              </a:ext>
            </a:extLst>
          </p:cNvPr>
          <p:cNvSpPr txBox="1"/>
          <p:nvPr/>
        </p:nvSpPr>
        <p:spPr>
          <a:xfrm>
            <a:off x="9976547" y="5939933"/>
            <a:ext cx="7096222" cy="4491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Suryawanshi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(COO)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Resolute Decisiveness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Equity: 25%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51EF3D-ADBA-DD25-3E30-EB975A1A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48" r="1564" b="1789"/>
          <a:stretch/>
        </p:blipFill>
        <p:spPr>
          <a:xfrm>
            <a:off x="3028950" y="2977179"/>
            <a:ext cx="3086100" cy="3069735"/>
          </a:xfrm>
          <a:prstGeom prst="ellipse">
            <a:avLst/>
          </a:prstGeom>
        </p:spPr>
      </p:pic>
      <p:pic>
        <p:nvPicPr>
          <p:cNvPr id="14" name="Picture 13" descr="A person wearing sunglasses and standing in front of a flower wall&#10;&#10;AI-generated content may be incorrect.">
            <a:extLst>
              <a:ext uri="{FF2B5EF4-FFF2-40B4-BE49-F238E27FC236}">
                <a16:creationId xmlns:a16="http://schemas.microsoft.com/office/drawing/2014/main" id="{2A24E70B-5D3A-2962-A53C-73A9D79472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2" t="7575" r="8410" b="29259"/>
          <a:stretch/>
        </p:blipFill>
        <p:spPr>
          <a:xfrm>
            <a:off x="11349431" y="2738849"/>
            <a:ext cx="3086100" cy="318025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27546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14091" y="1211714"/>
            <a:ext cx="11645261" cy="1454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Problem Statement</a:t>
            </a: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FA2FB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>
            <a:off x="11898444" y="9639300"/>
            <a:ext cx="5100201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>
            <a:off x="12663559" y="-3526130"/>
            <a:ext cx="6205205" cy="6391128"/>
          </a:xfrm>
          <a:custGeom>
            <a:avLst/>
            <a:gdLst/>
            <a:ahLst/>
            <a:cxnLst/>
            <a:rect l="l" t="t" r="r" b="b"/>
            <a:pathLst>
              <a:path w="6205205" h="6391128">
                <a:moveTo>
                  <a:pt x="0" y="0"/>
                </a:moveTo>
                <a:lnTo>
                  <a:pt x="6205205" y="0"/>
                </a:lnTo>
                <a:lnTo>
                  <a:pt x="6205205" y="6391129"/>
                </a:lnTo>
                <a:lnTo>
                  <a:pt x="0" y="6391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17"/>
          <p:cNvSpPr/>
          <p:nvPr/>
        </p:nvSpPr>
        <p:spPr>
          <a:xfrm>
            <a:off x="-556735" y="7801895"/>
            <a:ext cx="4616030" cy="4754338"/>
          </a:xfrm>
          <a:custGeom>
            <a:avLst/>
            <a:gdLst/>
            <a:ahLst/>
            <a:cxnLst/>
            <a:rect l="l" t="t" r="r" b="b"/>
            <a:pathLst>
              <a:path w="4616030" h="4754338">
                <a:moveTo>
                  <a:pt x="0" y="0"/>
                </a:moveTo>
                <a:lnTo>
                  <a:pt x="4616029" y="0"/>
                </a:lnTo>
                <a:lnTo>
                  <a:pt x="4616029" y="4754338"/>
                </a:lnTo>
                <a:lnTo>
                  <a:pt x="0" y="475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26" name="Group 7">
            <a:extLst>
              <a:ext uri="{FF2B5EF4-FFF2-40B4-BE49-F238E27FC236}">
                <a16:creationId xmlns:a16="http://schemas.microsoft.com/office/drawing/2014/main" id="{CD2BEDE4-9DAF-20AF-8416-18B65BA053CD}"/>
              </a:ext>
            </a:extLst>
          </p:cNvPr>
          <p:cNvGrpSpPr/>
          <p:nvPr/>
        </p:nvGrpSpPr>
        <p:grpSpPr>
          <a:xfrm>
            <a:off x="838200" y="4122045"/>
            <a:ext cx="2160000" cy="2160000"/>
            <a:chOff x="0" y="0"/>
            <a:chExt cx="1014941" cy="945228"/>
          </a:xfrm>
        </p:grpSpPr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77CB8EC6-60F4-2DA5-2AEE-D20FED489227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9">
              <a:extLst>
                <a:ext uri="{FF2B5EF4-FFF2-40B4-BE49-F238E27FC236}">
                  <a16:creationId xmlns:a16="http://schemas.microsoft.com/office/drawing/2014/main" id="{B0B15D37-1EA8-8904-65F5-4646609F59DB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C315543-A3F8-4BAE-57A7-A85AB8B654D5}"/>
              </a:ext>
            </a:extLst>
          </p:cNvPr>
          <p:cNvSpPr txBox="1"/>
          <p:nvPr/>
        </p:nvSpPr>
        <p:spPr>
          <a:xfrm>
            <a:off x="1072380" y="4310262"/>
            <a:ext cx="1691640" cy="17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7E6E27-FB35-5AA6-84B2-2DD10CFB69F7}"/>
              </a:ext>
            </a:extLst>
          </p:cNvPr>
          <p:cNvSpPr txBox="1"/>
          <p:nvPr/>
        </p:nvSpPr>
        <p:spPr>
          <a:xfrm>
            <a:off x="3437608" y="4122045"/>
            <a:ext cx="25327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Pet owners struggle with multiple service providers.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32" name="Group 7">
            <a:extLst>
              <a:ext uri="{FF2B5EF4-FFF2-40B4-BE49-F238E27FC236}">
                <a16:creationId xmlns:a16="http://schemas.microsoft.com/office/drawing/2014/main" id="{87130049-1E7B-1A9F-9B91-DFC891E131A0}"/>
              </a:ext>
            </a:extLst>
          </p:cNvPr>
          <p:cNvGrpSpPr/>
          <p:nvPr/>
        </p:nvGrpSpPr>
        <p:grpSpPr>
          <a:xfrm>
            <a:off x="6426464" y="4122045"/>
            <a:ext cx="2160000" cy="2160000"/>
            <a:chOff x="0" y="0"/>
            <a:chExt cx="1014941" cy="945228"/>
          </a:xfrm>
        </p:grpSpPr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3B07688A-F548-004F-93E5-602417DF398C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1D04118E-0588-1190-DAB0-DC5E1F672E64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35" name="Group 7">
            <a:extLst>
              <a:ext uri="{FF2B5EF4-FFF2-40B4-BE49-F238E27FC236}">
                <a16:creationId xmlns:a16="http://schemas.microsoft.com/office/drawing/2014/main" id="{E10FE57D-24CA-A7CB-858A-B5B7FA21704D}"/>
              </a:ext>
            </a:extLst>
          </p:cNvPr>
          <p:cNvGrpSpPr/>
          <p:nvPr/>
        </p:nvGrpSpPr>
        <p:grpSpPr>
          <a:xfrm>
            <a:off x="11707961" y="4122045"/>
            <a:ext cx="2160000" cy="2160000"/>
            <a:chOff x="0" y="0"/>
            <a:chExt cx="1014941" cy="945228"/>
          </a:xfrm>
        </p:grpSpPr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E45E1962-DF10-C1FE-60CF-84C11D81627D}"/>
                </a:ext>
              </a:extLst>
            </p:cNvPr>
            <p:cNvSpPr/>
            <p:nvPr/>
          </p:nvSpPr>
          <p:spPr>
            <a:xfrm>
              <a:off x="0" y="0"/>
              <a:ext cx="1014941" cy="945228"/>
            </a:xfrm>
            <a:custGeom>
              <a:avLst/>
              <a:gdLst/>
              <a:ahLst/>
              <a:cxnLst/>
              <a:rect l="l" t="t" r="r" b="b"/>
              <a:pathLst>
                <a:path w="1014941" h="945228">
                  <a:moveTo>
                    <a:pt x="112865" y="0"/>
                  </a:moveTo>
                  <a:lnTo>
                    <a:pt x="902076" y="0"/>
                  </a:lnTo>
                  <a:cubicBezTo>
                    <a:pt x="932010" y="0"/>
                    <a:pt x="960718" y="11891"/>
                    <a:pt x="981884" y="33057"/>
                  </a:cubicBezTo>
                  <a:cubicBezTo>
                    <a:pt x="1003050" y="54224"/>
                    <a:pt x="1014941" y="82931"/>
                    <a:pt x="1014941" y="112865"/>
                  </a:cubicBezTo>
                  <a:lnTo>
                    <a:pt x="1014941" y="832362"/>
                  </a:lnTo>
                  <a:cubicBezTo>
                    <a:pt x="1014941" y="894696"/>
                    <a:pt x="964410" y="945228"/>
                    <a:pt x="902076" y="945228"/>
                  </a:cubicBezTo>
                  <a:lnTo>
                    <a:pt x="112865" y="945228"/>
                  </a:lnTo>
                  <a:cubicBezTo>
                    <a:pt x="82931" y="945228"/>
                    <a:pt x="54224" y="933336"/>
                    <a:pt x="33057" y="912170"/>
                  </a:cubicBezTo>
                  <a:cubicBezTo>
                    <a:pt x="11891" y="891004"/>
                    <a:pt x="0" y="862296"/>
                    <a:pt x="0" y="832362"/>
                  </a:cubicBezTo>
                  <a:lnTo>
                    <a:pt x="0" y="112865"/>
                  </a:lnTo>
                  <a:cubicBezTo>
                    <a:pt x="0" y="82931"/>
                    <a:pt x="11891" y="54224"/>
                    <a:pt x="33057" y="33057"/>
                  </a:cubicBezTo>
                  <a:cubicBezTo>
                    <a:pt x="54224" y="11891"/>
                    <a:pt x="82931" y="0"/>
                    <a:pt x="1128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9107459B-EAA9-4ED0-C28F-DC6BA171AB6E}"/>
                </a:ext>
              </a:extLst>
            </p:cNvPr>
            <p:cNvSpPr txBox="1"/>
            <p:nvPr/>
          </p:nvSpPr>
          <p:spPr>
            <a:xfrm>
              <a:off x="0" y="-66675"/>
              <a:ext cx="1014941" cy="1011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389F2CE9-D4CD-12EB-16ED-B1C1DD39B5D4}"/>
              </a:ext>
            </a:extLst>
          </p:cNvPr>
          <p:cNvSpPr txBox="1"/>
          <p:nvPr/>
        </p:nvSpPr>
        <p:spPr>
          <a:xfrm>
            <a:off x="6426464" y="4259613"/>
            <a:ext cx="2160000" cy="1769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833F74B-BC35-5C1F-7D9D-B3FC537F893A}"/>
              </a:ext>
            </a:extLst>
          </p:cNvPr>
          <p:cNvSpPr txBox="1"/>
          <p:nvPr/>
        </p:nvSpPr>
        <p:spPr>
          <a:xfrm>
            <a:off x="11898444" y="4251717"/>
            <a:ext cx="1766736" cy="17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600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28EEE62-CFBA-BAC4-842A-B590E541AA7E}"/>
              </a:ext>
            </a:extLst>
          </p:cNvPr>
          <p:cNvSpPr txBox="1"/>
          <p:nvPr/>
        </p:nvSpPr>
        <p:spPr>
          <a:xfrm>
            <a:off x="8838554" y="4465622"/>
            <a:ext cx="2532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Very few integrated services.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86C0693-46BC-9591-85C6-C703F99D8AE2}"/>
              </a:ext>
            </a:extLst>
          </p:cNvPr>
          <p:cNvSpPr txBox="1"/>
          <p:nvPr/>
        </p:nvSpPr>
        <p:spPr>
          <a:xfrm>
            <a:off x="14120051" y="4122045"/>
            <a:ext cx="3200400" cy="2556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 demand for convenience but no all-in-one solution.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714897" y="1211714"/>
            <a:ext cx="6953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Our Solution</a:t>
            </a:r>
          </a:p>
        </p:txBody>
      </p:sp>
      <p:grpSp>
        <p:nvGrpSpPr>
          <p:cNvPr id="4" name="Group 4"/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AutoShape 21"/>
          <p:cNvSpPr/>
          <p:nvPr/>
        </p:nvSpPr>
        <p:spPr>
          <a:xfrm>
            <a:off x="12268200" y="9715500"/>
            <a:ext cx="5132103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BCCA933-C09E-2F54-03C1-768452F1556A}"/>
              </a:ext>
            </a:extLst>
          </p:cNvPr>
          <p:cNvSpPr txBox="1"/>
          <p:nvPr/>
        </p:nvSpPr>
        <p:spPr>
          <a:xfrm>
            <a:off x="4503879" y="2611364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9AEDEFE-8716-83C6-1C5E-993D07705CF0}"/>
              </a:ext>
            </a:extLst>
          </p:cNvPr>
          <p:cNvSpPr txBox="1"/>
          <p:nvPr/>
        </p:nvSpPr>
        <p:spPr>
          <a:xfrm>
            <a:off x="2907920" y="2981355"/>
            <a:ext cx="10906681" cy="5545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24/7 Veterinary Care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Grooming &amp; Hygiene Services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Boarding &amp; Daycare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Taxi for Easy Transport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App-Based Booking &amp; Live Monitoring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Pet Training &amp; Retail Store</a:t>
            </a:r>
            <a:endParaRPr lang="en-IN" sz="40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C9963D-4642-FC47-83C0-BAD007601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7FE2E26-F3FD-380C-5DC8-3DF5E5CFA480}"/>
              </a:ext>
            </a:extLst>
          </p:cNvPr>
          <p:cNvSpPr/>
          <p:nvPr/>
        </p:nvSpPr>
        <p:spPr>
          <a:xfrm>
            <a:off x="13684517" y="-4377878"/>
            <a:ext cx="8680915" cy="8941017"/>
          </a:xfrm>
          <a:custGeom>
            <a:avLst/>
            <a:gdLst/>
            <a:ahLst/>
            <a:cxnLst/>
            <a:rect l="l" t="t" r="r" b="b"/>
            <a:pathLst>
              <a:path w="8680915" h="8941017">
                <a:moveTo>
                  <a:pt x="0" y="0"/>
                </a:moveTo>
                <a:lnTo>
                  <a:pt x="8680914" y="0"/>
                </a:lnTo>
                <a:lnTo>
                  <a:pt x="8680914" y="8941017"/>
                </a:lnTo>
                <a:lnTo>
                  <a:pt x="0" y="89410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8734C51-77B0-4167-7723-FB0B805CEDF3}"/>
              </a:ext>
            </a:extLst>
          </p:cNvPr>
          <p:cNvSpPr/>
          <p:nvPr/>
        </p:nvSpPr>
        <p:spPr>
          <a:xfrm>
            <a:off x="-2337443" y="5978448"/>
            <a:ext cx="5832498" cy="6007254"/>
          </a:xfrm>
          <a:custGeom>
            <a:avLst/>
            <a:gdLst/>
            <a:ahLst/>
            <a:cxnLst/>
            <a:rect l="l" t="t" r="r" b="b"/>
            <a:pathLst>
              <a:path w="5832498" h="6007254">
                <a:moveTo>
                  <a:pt x="0" y="0"/>
                </a:moveTo>
                <a:lnTo>
                  <a:pt x="5832498" y="0"/>
                </a:lnTo>
                <a:lnTo>
                  <a:pt x="5832498" y="6007254"/>
                </a:lnTo>
                <a:lnTo>
                  <a:pt x="0" y="6007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1DBD3971-0A0C-1A0D-263F-6D2B77F3C4E2}"/>
              </a:ext>
            </a:extLst>
          </p:cNvPr>
          <p:cNvSpPr txBox="1"/>
          <p:nvPr/>
        </p:nvSpPr>
        <p:spPr>
          <a:xfrm>
            <a:off x="3652293" y="1330776"/>
            <a:ext cx="11645261" cy="136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Pitching Details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EE2F827B-E1C3-79E8-FA2F-77A76A3F9961}"/>
              </a:ext>
            </a:extLst>
          </p:cNvPr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6A883C8D-44DF-ADA2-9D64-BB2FC7CE4256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FA2FB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5">
              <a:extLst>
                <a:ext uri="{FF2B5EF4-FFF2-40B4-BE49-F238E27FC236}">
                  <a16:creationId xmlns:a16="http://schemas.microsoft.com/office/drawing/2014/main" id="{0083AA92-8474-FB89-6D01-423ADDBA9996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Freeform 4">
            <a:extLst>
              <a:ext uri="{FF2B5EF4-FFF2-40B4-BE49-F238E27FC236}">
                <a16:creationId xmlns:a16="http://schemas.microsoft.com/office/drawing/2014/main" id="{603E2695-B9FD-73BB-D4F6-5D157EF3F067}"/>
              </a:ext>
            </a:extLst>
          </p:cNvPr>
          <p:cNvSpPr/>
          <p:nvPr/>
        </p:nvSpPr>
        <p:spPr>
          <a:xfrm>
            <a:off x="4343400" y="7810500"/>
            <a:ext cx="11942470" cy="1910884"/>
          </a:xfrm>
          <a:custGeom>
            <a:avLst/>
            <a:gdLst/>
            <a:ahLst/>
            <a:cxnLst/>
            <a:rect l="l" t="t" r="r" b="b"/>
            <a:pathLst>
              <a:path w="10718016" h="1587222">
                <a:moveTo>
                  <a:pt x="0" y="0"/>
                </a:moveTo>
                <a:lnTo>
                  <a:pt x="10718016" y="0"/>
                </a:lnTo>
                <a:lnTo>
                  <a:pt x="10718016" y="1587223"/>
                </a:lnTo>
                <a:lnTo>
                  <a:pt x="0" y="15872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17" name="Picture 16" descr="A purple and white logo&#10;&#10;AI-generated content may be incorrect.">
            <a:extLst>
              <a:ext uri="{FF2B5EF4-FFF2-40B4-BE49-F238E27FC236}">
                <a16:creationId xmlns:a16="http://schemas.microsoft.com/office/drawing/2014/main" id="{A34ECEA5-BC67-9BCA-4E6F-E1D3577373F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1795" y1="69424" x2="24231" y2="46529"/>
                        <a14:foregroundMark x1="24231" y1="46529" x2="27716" y2="68095"/>
                        <a14:foregroundMark x1="27716" y1="68095" x2="24641" y2="69424"/>
                        <a14:foregroundMark x1="34001" y1="42393" x2="29196" y2="43575"/>
                        <a14:foregroundMark x1="29196" y1="43575" x2="31155" y2="67799"/>
                        <a14:foregroundMark x1="33637" y1="60045" x2="34890" y2="56130"/>
                        <a14:foregroundMark x1="31155" y1="67799" x2="32780" y2="62722"/>
                        <a14:foregroundMark x1="34890" y1="56130" x2="32339" y2="54801"/>
                        <a14:foregroundMark x1="39194" y1="64736" x2="41357" y2="62038"/>
                        <a14:foregroundMark x1="37212" y1="67208" x2="38006" y2="66218"/>
                        <a14:foregroundMark x1="41357" y1="62038" x2="41357" y2="44756"/>
                        <a14:foregroundMark x1="43726" y1="47120" x2="44067" y2="71049"/>
                        <a14:foregroundMark x1="46573" y1="41654" x2="50991" y2="40473"/>
                        <a14:foregroundMark x1="50991" y1="40473" x2="50945" y2="38552"/>
                        <a14:foregroundMark x1="53314" y1="63220" x2="53427" y2="44018"/>
                        <a14:foregroundMark x1="63152" y1="43279" x2="63630" y2="50960"/>
                        <a14:foregroundMark x1="66955" y1="45495" x2="71715" y2="45347"/>
                        <a14:foregroundMark x1="67368" y1="59445" x2="66249" y2="63072"/>
                        <a14:foregroundMark x1="71715" y1="45347" x2="67422" y2="59269"/>
                        <a14:foregroundMark x1="67360" y1="64252" x2="70143" y2="67208"/>
                        <a14:foregroundMark x1="66249" y1="63072" x2="66977" y2="63845"/>
                        <a14:foregroundMark x1="77021" y1="41654" x2="72626" y2="42541"/>
                        <a14:foregroundMark x1="72626" y1="42541" x2="75429" y2="48631"/>
                        <a14:foregroundMark x1="74651" y1="61105" x2="73696" y2="64845"/>
                        <a14:foregroundMark x1="76715" y1="53018" x2="75390" y2="58208"/>
                        <a14:foregroundMark x1="59172" y1="48361" x2="59759" y2="44165"/>
                        <a14:foregroundMark x1="56866" y1="64845" x2="57090" y2="63246"/>
                        <a14:foregroundMark x1="57335" y1="58971" x2="56639" y2="63220"/>
                        <a14:foregroundMark x1="59759" y1="44165" x2="59121" y2="48061"/>
                        <a14:backgroundMark x1="58802" y1="58346" x2="58802" y2="58346"/>
                        <a14:backgroundMark x1="58301" y1="53471" x2="60032" y2="53471"/>
                        <a14:backgroundMark x1="57823" y1="59823" x2="58552" y2="55096"/>
                        <a14:backgroundMark x1="24710" y1="58493" x2="24892" y2="56721"/>
                        <a14:backgroundMark x1="30904" y1="54505" x2="33933" y2="48301"/>
                        <a14:backgroundMark x1="33933" y1="48301" x2="33956" y2="48006"/>
                        <a14:backgroundMark x1="31633" y1="59675" x2="33614" y2="60266"/>
                        <a14:backgroundMark x1="38465" y1="64402" x2="38101" y2="59675"/>
                        <a14:backgroundMark x1="38010" y1="66174" x2="39171" y2="64993"/>
                        <a14:backgroundMark x1="59212" y1="48597" x2="57253" y2="58493"/>
                        <a14:backgroundMark x1="74675" y1="50369" x2="77659" y2="50369"/>
                        <a14:backgroundMark x1="75769" y1="60266" x2="73150" y2="60266"/>
                        <a14:backgroundMark x1="67137" y1="62038" x2="68754" y2="60266"/>
                        <a14:backgroundMark x1="75313" y1="49778" x2="77568" y2="50369"/>
                        <a14:backgroundMark x1="74675" y1="60857" x2="75586" y2="60857"/>
                        <a14:backgroundMark x1="71988" y1="46233" x2="71715" y2="456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6494187"/>
            <a:ext cx="10570870" cy="1623604"/>
          </a:xfrm>
          <a:prstGeom prst="rect">
            <a:avLst/>
          </a:prstGeom>
        </p:spPr>
      </p:pic>
      <p:pic>
        <p:nvPicPr>
          <p:cNvPr id="21" name="Picture 20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C68593D7-F431-0D01-B607-4A59B77820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930" y="3012772"/>
            <a:ext cx="3449561" cy="344956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64855A8-2CE4-49FF-971B-58CC26E146AA}"/>
              </a:ext>
            </a:extLst>
          </p:cNvPr>
          <p:cNvSpPr txBox="1"/>
          <p:nvPr/>
        </p:nvSpPr>
        <p:spPr>
          <a:xfrm>
            <a:off x="5334000" y="3457228"/>
            <a:ext cx="12351894" cy="1999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5000" dirty="0">
                <a:solidFill>
                  <a:prstClr val="white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Pragalbh Thakur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Angel Investo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 | VC | Business Consultant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Poppins Medium" panose="00000600000000000000" pitchFamily="2" charset="0"/>
              <a:ea typeface="+mn-ea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508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42218E-913D-B647-3657-F1A3F8A0F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4170AC-2BC3-C471-08E5-1D9AF549FBC5}"/>
              </a:ext>
            </a:extLst>
          </p:cNvPr>
          <p:cNvSpPr/>
          <p:nvPr/>
        </p:nvSpPr>
        <p:spPr>
          <a:xfrm>
            <a:off x="13684517" y="-4377878"/>
            <a:ext cx="8680915" cy="8941017"/>
          </a:xfrm>
          <a:custGeom>
            <a:avLst/>
            <a:gdLst/>
            <a:ahLst/>
            <a:cxnLst/>
            <a:rect l="l" t="t" r="r" b="b"/>
            <a:pathLst>
              <a:path w="8680915" h="8941017">
                <a:moveTo>
                  <a:pt x="0" y="0"/>
                </a:moveTo>
                <a:lnTo>
                  <a:pt x="8680914" y="0"/>
                </a:lnTo>
                <a:lnTo>
                  <a:pt x="8680914" y="8941017"/>
                </a:lnTo>
                <a:lnTo>
                  <a:pt x="0" y="89410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6DC55B8-5E42-83DB-2DE3-659C381E798E}"/>
              </a:ext>
            </a:extLst>
          </p:cNvPr>
          <p:cNvSpPr/>
          <p:nvPr/>
        </p:nvSpPr>
        <p:spPr>
          <a:xfrm>
            <a:off x="-2337443" y="6070446"/>
            <a:ext cx="5832498" cy="6007254"/>
          </a:xfrm>
          <a:custGeom>
            <a:avLst/>
            <a:gdLst/>
            <a:ahLst/>
            <a:cxnLst/>
            <a:rect l="l" t="t" r="r" b="b"/>
            <a:pathLst>
              <a:path w="5832498" h="6007254">
                <a:moveTo>
                  <a:pt x="0" y="0"/>
                </a:moveTo>
                <a:lnTo>
                  <a:pt x="5832498" y="0"/>
                </a:lnTo>
                <a:lnTo>
                  <a:pt x="5832498" y="6007254"/>
                </a:lnTo>
                <a:lnTo>
                  <a:pt x="0" y="6007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0CE8EC0D-E057-A196-943D-FF9901EF0895}"/>
              </a:ext>
            </a:extLst>
          </p:cNvPr>
          <p:cNvSpPr txBox="1"/>
          <p:nvPr/>
        </p:nvSpPr>
        <p:spPr>
          <a:xfrm>
            <a:off x="3657600" y="510104"/>
            <a:ext cx="11645261" cy="136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YUKTI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285752AF-E64B-B9E8-F9B9-ED8F8C1C4D7B}"/>
              </a:ext>
            </a:extLst>
          </p:cNvPr>
          <p:cNvGrpSpPr/>
          <p:nvPr/>
        </p:nvGrpSpPr>
        <p:grpSpPr>
          <a:xfrm rot="-5400000">
            <a:off x="741084" y="-529724"/>
            <a:ext cx="895166" cy="3444134"/>
            <a:chOff x="0" y="0"/>
            <a:chExt cx="235764" cy="907097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28E731CC-6AEB-E0FC-A54A-C071A8BA9441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FA2FB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5">
              <a:extLst>
                <a:ext uri="{FF2B5EF4-FFF2-40B4-BE49-F238E27FC236}">
                  <a16:creationId xmlns:a16="http://schemas.microsoft.com/office/drawing/2014/main" id="{DC89F7A4-2DFB-4FB4-CEBC-0467E35F7DBC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9055B56-639F-BAA0-3DA7-F520545599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772" y="2562921"/>
            <a:ext cx="13836916" cy="6752703"/>
          </a:xfrm>
          <a:prstGeom prst="roundRect">
            <a:avLst>
              <a:gd name="adj" fmla="val 1406"/>
            </a:avLst>
          </a:prstGeom>
        </p:spPr>
      </p:pic>
    </p:spTree>
    <p:extLst>
      <p:ext uri="{BB962C8B-B14F-4D97-AF65-F5344CB8AC3E}">
        <p14:creationId xmlns:p14="http://schemas.microsoft.com/office/powerpoint/2010/main" val="2711774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B6A4FA-8B9F-7D40-0EAD-27BD963BD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E3F8E50-C518-EED9-A1D4-A159511DB4F9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8B76239F-0462-C3C9-DB8B-9DD1B476F684}"/>
              </a:ext>
            </a:extLst>
          </p:cNvPr>
          <p:cNvSpPr txBox="1"/>
          <p:nvPr/>
        </p:nvSpPr>
        <p:spPr>
          <a:xfrm>
            <a:off x="3714897" y="1211714"/>
            <a:ext cx="6953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Our Website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E112AE29-1319-33A8-3010-C2AFB7AFF1BB}"/>
              </a:ext>
            </a:extLst>
          </p:cNvPr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D7BD568-E909-D6B8-238A-BFC80361F737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26BEABC4-E5F6-C078-8641-60F0839817F5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6AE16331-818E-FC47-A35B-91382BE2FC8D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EBABB4-AB7F-300E-60A6-AB0195B275B9}"/>
              </a:ext>
            </a:extLst>
          </p:cNvPr>
          <p:cNvSpPr txBox="1"/>
          <p:nvPr/>
        </p:nvSpPr>
        <p:spPr>
          <a:xfrm>
            <a:off x="4503879" y="2611364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7B13F75-E3A5-96F2-22C7-79693FE9C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988975"/>
            <a:ext cx="12758658" cy="6778037"/>
          </a:xfrm>
          <a:prstGeom prst="roundRect">
            <a:avLst>
              <a:gd name="adj" fmla="val 4787"/>
            </a:avLst>
          </a:prstGeom>
        </p:spPr>
      </p:pic>
    </p:spTree>
    <p:extLst>
      <p:ext uri="{BB962C8B-B14F-4D97-AF65-F5344CB8AC3E}">
        <p14:creationId xmlns:p14="http://schemas.microsoft.com/office/powerpoint/2010/main" val="3146636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7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3A1F92-8CAA-A76F-0C30-A24EB4E7B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4A9180D-5606-9796-0F8C-287C72112605}"/>
              </a:ext>
            </a:extLst>
          </p:cNvPr>
          <p:cNvSpPr/>
          <p:nvPr/>
        </p:nvSpPr>
        <p:spPr>
          <a:xfrm>
            <a:off x="13524658" y="-2549583"/>
            <a:ext cx="7469284" cy="7693083"/>
          </a:xfrm>
          <a:custGeom>
            <a:avLst/>
            <a:gdLst/>
            <a:ahLst/>
            <a:cxnLst/>
            <a:rect l="l" t="t" r="r" b="b"/>
            <a:pathLst>
              <a:path w="7469284" h="7693083">
                <a:moveTo>
                  <a:pt x="0" y="0"/>
                </a:moveTo>
                <a:lnTo>
                  <a:pt x="7469284" y="0"/>
                </a:lnTo>
                <a:lnTo>
                  <a:pt x="7469284" y="7693083"/>
                </a:lnTo>
                <a:lnTo>
                  <a:pt x="0" y="7693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BDDD357-8F25-8E92-4799-8D7407F6D984}"/>
              </a:ext>
            </a:extLst>
          </p:cNvPr>
          <p:cNvSpPr txBox="1"/>
          <p:nvPr/>
        </p:nvSpPr>
        <p:spPr>
          <a:xfrm>
            <a:off x="3714897" y="1211714"/>
            <a:ext cx="6953103" cy="1364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Our Facility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5DF434E6-7265-119C-9983-9464027B192D}"/>
              </a:ext>
            </a:extLst>
          </p:cNvPr>
          <p:cNvGrpSpPr/>
          <p:nvPr/>
        </p:nvGrpSpPr>
        <p:grpSpPr>
          <a:xfrm rot="-5400000">
            <a:off x="707790" y="335784"/>
            <a:ext cx="895166" cy="3444134"/>
            <a:chOff x="0" y="0"/>
            <a:chExt cx="235764" cy="90709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8C6F5F8-6BCC-1352-13BA-05A248D3A10A}"/>
                </a:ext>
              </a:extLst>
            </p:cNvPr>
            <p:cNvSpPr/>
            <p:nvPr/>
          </p:nvSpPr>
          <p:spPr>
            <a:xfrm>
              <a:off x="0" y="0"/>
              <a:ext cx="235764" cy="907097"/>
            </a:xfrm>
            <a:custGeom>
              <a:avLst/>
              <a:gdLst/>
              <a:ahLst/>
              <a:cxnLst/>
              <a:rect l="l" t="t" r="r" b="b"/>
              <a:pathLst>
                <a:path w="235764" h="907097">
                  <a:moveTo>
                    <a:pt x="0" y="0"/>
                  </a:moveTo>
                  <a:lnTo>
                    <a:pt x="235764" y="0"/>
                  </a:lnTo>
                  <a:lnTo>
                    <a:pt x="235764" y="907097"/>
                  </a:lnTo>
                  <a:lnTo>
                    <a:pt x="0" y="907097"/>
                  </a:lnTo>
                  <a:close/>
                </a:path>
              </a:pathLst>
            </a:custGeom>
            <a:solidFill>
              <a:srgbClr val="93FFD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76E27F5D-7274-30D7-B235-BE8307F21521}"/>
                </a:ext>
              </a:extLst>
            </p:cNvPr>
            <p:cNvSpPr txBox="1"/>
            <p:nvPr/>
          </p:nvSpPr>
          <p:spPr>
            <a:xfrm>
              <a:off x="0" y="-66675"/>
              <a:ext cx="235764" cy="973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Freeform 17">
            <a:extLst>
              <a:ext uri="{FF2B5EF4-FFF2-40B4-BE49-F238E27FC236}">
                <a16:creationId xmlns:a16="http://schemas.microsoft.com/office/drawing/2014/main" id="{EA1C5306-75AF-01FA-31E6-C98BEA1F05E7}"/>
              </a:ext>
            </a:extLst>
          </p:cNvPr>
          <p:cNvSpPr/>
          <p:nvPr/>
        </p:nvSpPr>
        <p:spPr>
          <a:xfrm>
            <a:off x="-1229390" y="7298025"/>
            <a:ext cx="4106830" cy="4229881"/>
          </a:xfrm>
          <a:custGeom>
            <a:avLst/>
            <a:gdLst/>
            <a:ahLst/>
            <a:cxnLst/>
            <a:rect l="l" t="t" r="r" b="b"/>
            <a:pathLst>
              <a:path w="4106830" h="4229881">
                <a:moveTo>
                  <a:pt x="0" y="0"/>
                </a:moveTo>
                <a:lnTo>
                  <a:pt x="4106830" y="0"/>
                </a:lnTo>
                <a:lnTo>
                  <a:pt x="4106830" y="4229881"/>
                </a:lnTo>
                <a:lnTo>
                  <a:pt x="0" y="4229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A146B9-87A1-6BEF-3E53-D5AD9FB710F6}"/>
              </a:ext>
            </a:extLst>
          </p:cNvPr>
          <p:cNvSpPr txBox="1"/>
          <p:nvPr/>
        </p:nvSpPr>
        <p:spPr>
          <a:xfrm>
            <a:off x="4503879" y="2611364"/>
            <a:ext cx="1080000" cy="163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3999"/>
              </a:lnSpc>
            </a:pPr>
            <a:endParaRPr lang="en-US" sz="5600" b="1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66D10-4819-5C9D-0BB6-284B3732C363}"/>
              </a:ext>
            </a:extLst>
          </p:cNvPr>
          <p:cNvSpPr txBox="1"/>
          <p:nvPr/>
        </p:nvSpPr>
        <p:spPr>
          <a:xfrm>
            <a:off x="4328410" y="4304888"/>
            <a:ext cx="11115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F606CA-40E3-8A0A-C255-BC2487946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289" y="3086100"/>
            <a:ext cx="10047960" cy="6508899"/>
          </a:xfrm>
          <a:prstGeom prst="roundRect">
            <a:avLst>
              <a:gd name="adj" fmla="val 5438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318546-0E30-3A3B-4239-2F0A393A684E}"/>
              </a:ext>
            </a:extLst>
          </p:cNvPr>
          <p:cNvSpPr txBox="1"/>
          <p:nvPr/>
        </p:nvSpPr>
        <p:spPr>
          <a:xfrm>
            <a:off x="15443616" y="9412965"/>
            <a:ext cx="2669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i="1" dirty="0">
                <a:solidFill>
                  <a:schemeClr val="bg1">
                    <a:lumMod val="50000"/>
                  </a:schemeClr>
                </a:solidFill>
              </a:rPr>
              <a:t>Source: Meta AI</a:t>
            </a:r>
          </a:p>
          <a:p>
            <a:r>
              <a:rPr lang="en-IN" sz="1600" i="1" dirty="0">
                <a:solidFill>
                  <a:schemeClr val="bg1">
                    <a:lumMod val="50000"/>
                  </a:schemeClr>
                </a:solidFill>
              </a:rPr>
              <a:t>AI Generated image. </a:t>
            </a:r>
          </a:p>
          <a:p>
            <a:r>
              <a:rPr lang="en-IN" sz="1600" i="1" dirty="0">
                <a:solidFill>
                  <a:schemeClr val="bg1">
                    <a:lumMod val="50000"/>
                  </a:schemeClr>
                </a:solidFill>
              </a:rPr>
              <a:t>For illustrative purposes only</a:t>
            </a:r>
            <a:r>
              <a:rPr lang="en-IN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9227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50DBFF6-53D0-4ED2-B882-A15F2C72CA09}">
  <we:reference id="wa200003052" version="6.0.0.0" store="en-US" storeType="OMEX"/>
  <we:alternateReferences>
    <we:reference id="wa200003052" version="6.0.0.0" store="wa20000305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957</Words>
  <Application>Microsoft Office PowerPoint</Application>
  <PresentationFormat>Custom</PresentationFormat>
  <Paragraphs>143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Poppins Medium</vt:lpstr>
      <vt:lpstr>Calibri</vt:lpstr>
      <vt:lpstr>Aptos</vt:lpstr>
      <vt:lpstr>Poppins Ultra-Bold</vt:lpstr>
      <vt:lpstr>Wingdings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pet retreat</dc:title>
  <dc:creator>Atharva Suryavanshi</dc:creator>
  <cp:lastModifiedBy>Manas Kulkarni</cp:lastModifiedBy>
  <cp:revision>29</cp:revision>
  <dcterms:created xsi:type="dcterms:W3CDTF">2006-08-16T00:00:00Z</dcterms:created>
  <dcterms:modified xsi:type="dcterms:W3CDTF">2025-04-04T13:49:10Z</dcterms:modified>
  <dc:identifier>DAGgglsHbic</dc:identifier>
</cp:coreProperties>
</file>

<file path=docProps/thumbnail.jpeg>
</file>